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8" r:id="rId2"/>
    <p:sldId id="282" r:id="rId3"/>
    <p:sldId id="339" r:id="rId4"/>
    <p:sldId id="340" r:id="rId5"/>
    <p:sldId id="341" r:id="rId6"/>
    <p:sldId id="366" r:id="rId7"/>
    <p:sldId id="342" r:id="rId8"/>
    <p:sldId id="369" r:id="rId9"/>
    <p:sldId id="370" r:id="rId10"/>
    <p:sldId id="372" r:id="rId11"/>
    <p:sldId id="371" r:id="rId12"/>
    <p:sldId id="373" r:id="rId13"/>
    <p:sldId id="374" r:id="rId14"/>
    <p:sldId id="375" r:id="rId15"/>
    <p:sldId id="376" r:id="rId16"/>
    <p:sldId id="343" r:id="rId17"/>
    <p:sldId id="345" r:id="rId18"/>
    <p:sldId id="346" r:id="rId19"/>
    <p:sldId id="347" r:id="rId20"/>
    <p:sldId id="348" r:id="rId21"/>
    <p:sldId id="349" r:id="rId22"/>
    <p:sldId id="351" r:id="rId23"/>
    <p:sldId id="352" r:id="rId24"/>
    <p:sldId id="353" r:id="rId25"/>
    <p:sldId id="355" r:id="rId26"/>
    <p:sldId id="356" r:id="rId27"/>
    <p:sldId id="357" r:id="rId28"/>
    <p:sldId id="358" r:id="rId29"/>
    <p:sldId id="367" r:id="rId30"/>
    <p:sldId id="359" r:id="rId31"/>
    <p:sldId id="360" r:id="rId32"/>
    <p:sldId id="361" r:id="rId33"/>
    <p:sldId id="368" r:id="rId34"/>
    <p:sldId id="362" r:id="rId35"/>
    <p:sldId id="363" r:id="rId36"/>
    <p:sldId id="364" r:id="rId37"/>
    <p:sldId id="365" r:id="rId38"/>
    <p:sldId id="284" r:id="rId39"/>
    <p:sldId id="279" r:id="rId4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7">
          <p15:clr>
            <a:srgbClr val="A4A3A4"/>
          </p15:clr>
        </p15:guide>
        <p15:guide id="2" orient="horz" pos="756">
          <p15:clr>
            <a:srgbClr val="A4A3A4"/>
          </p15:clr>
        </p15:guide>
        <p15:guide id="3" orient="horz" pos="372">
          <p15:clr>
            <a:srgbClr val="A4A3A4"/>
          </p15:clr>
        </p15:guide>
        <p15:guide id="4" pos="192">
          <p15:clr>
            <a:srgbClr val="A4A3A4"/>
          </p15:clr>
        </p15:guide>
        <p15:guide id="5" pos="288">
          <p15:clr>
            <a:srgbClr val="A4A3A4"/>
          </p15:clr>
        </p15:guide>
        <p15:guide id="6" pos="2864">
          <p15:clr>
            <a:srgbClr val="A4A3A4"/>
          </p15:clr>
        </p15:guide>
        <p15:guide id="7" pos="5520">
          <p15:clr>
            <a:srgbClr val="A4A3A4"/>
          </p15:clr>
        </p15:guide>
        <p15:guide id="8" pos="556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8" autoAdjust="0"/>
    <p:restoredTop sz="98529" autoAdjust="0"/>
  </p:normalViewPr>
  <p:slideViewPr>
    <p:cSldViewPr>
      <p:cViewPr varScale="1">
        <p:scale>
          <a:sx n="138" d="100"/>
          <a:sy n="138" d="100"/>
        </p:scale>
        <p:origin x="-96" y="-344"/>
      </p:cViewPr>
      <p:guideLst>
        <p:guide orient="horz" pos="3167"/>
        <p:guide orient="horz" pos="756"/>
        <p:guide orient="horz" pos="372"/>
        <p:guide pos="192"/>
        <p:guide pos="288"/>
        <p:guide pos="2864"/>
        <p:guide pos="5520"/>
        <p:guide pos="55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22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x%20Andreas\Documents\Alex%20Workstation\Workstation\01-Cisco%20Indonesia\AIA\01-Implementation\04-ProgressReport\Report_Analysis\01-Report_August2015\CC_Aug_2015\CSQ_Individu\Grafik_Reportv01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20Andreas\Documents\Alex%20Workstation\Workstation\01-Cisco%20Indonesia\AIA\01-Implementation\04-ProgressReport\Report_Analysis\01-Report_August2015\CC_Aug_2015\CSQ_Individu\Grafik_Reportv01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ex%20Andreas\Documents\Alex%20Workstation\Workstation\01-Cisco%20Indonesia\AIA\01-Implementation\04-ProgressReport\Report_Analysis\01-Report_August2015\CC_Aug_2015\CSQ_Individu\Grafik_Reportv01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ex%20Andreas\Documents\Alex%20Workstation\Workstation\01-Cisco%20Indonesia\AIA\01-Implementation\04-ProgressReport\Report_Analysis\01-Report_August2015\CC_Aug_2015\CSQ_Individu\Grafik_Reportv01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ex%20Andreas\Documents\Alex%20Workstation\Workstation\01-Cisco%20Indonesia\AIA\01-Implementation\04-ProgressReport\Report_Analysis\01-Report_August2015\CC_Aug_2015\CSQ_Individu\Grafik_Reportv01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Monday!$K$5:$K$6</c:f>
              <c:strCache>
                <c:ptCount val="2"/>
                <c:pt idx="0">
                  <c:v>Calls Handled</c:v>
                </c:pt>
                <c:pt idx="1">
                  <c:v>%</c:v>
                </c:pt>
              </c:strCache>
            </c:strRef>
          </c:tx>
          <c:invertIfNegative val="0"/>
          <c:cat>
            <c:multiLvlStrRef>
              <c:f>Monday!$I$7:$J$18</c:f>
              <c:multiLvlStrCache>
                <c:ptCount val="12"/>
                <c:lvl>
                  <c:pt idx="0">
                    <c:v>8/3/2015 9:00</c:v>
                  </c:pt>
                  <c:pt idx="1">
                    <c:v>8/3/2015 10:00</c:v>
                  </c:pt>
                  <c:pt idx="2">
                    <c:v>8/3/2015 11:00</c:v>
                  </c:pt>
                  <c:pt idx="3">
                    <c:v>8/3/2015 12:00</c:v>
                  </c:pt>
                  <c:pt idx="4">
                    <c:v>8/3/2015 13:00</c:v>
                  </c:pt>
                  <c:pt idx="5">
                    <c:v>8/3/2015 14:00</c:v>
                  </c:pt>
                  <c:pt idx="6">
                    <c:v>8/3/2015 15:00</c:v>
                  </c:pt>
                  <c:pt idx="7">
                    <c:v>8/3/2015 16:00</c:v>
                  </c:pt>
                  <c:pt idx="8">
                    <c:v>8/3/2015 17:00</c:v>
                  </c:pt>
                  <c:pt idx="9">
                    <c:v>8/3/2015 18:00</c:v>
                  </c:pt>
                  <c:pt idx="10">
                    <c:v>8/3/2015 19:00</c:v>
                  </c:pt>
                  <c:pt idx="11">
                    <c:v>8/3/2015 20:00</c:v>
                  </c:pt>
                </c:lvl>
                <c:lvl>
                  <c:pt idx="0">
                    <c:v>8/3/2015 8:00</c:v>
                  </c:pt>
                  <c:pt idx="1">
                    <c:v>8/3/2015 9:00</c:v>
                  </c:pt>
                  <c:pt idx="2">
                    <c:v>8/3/2015 10:00</c:v>
                  </c:pt>
                  <c:pt idx="3">
                    <c:v>8/3/2015 11:00</c:v>
                  </c:pt>
                  <c:pt idx="4">
                    <c:v>8/3/2015 12:00</c:v>
                  </c:pt>
                  <c:pt idx="5">
                    <c:v>8/3/2015 13:00</c:v>
                  </c:pt>
                  <c:pt idx="6">
                    <c:v>8/3/2015 14:00</c:v>
                  </c:pt>
                  <c:pt idx="7">
                    <c:v>8/3/2015 15:00</c:v>
                  </c:pt>
                  <c:pt idx="8">
                    <c:v>8/3/2015 16:00</c:v>
                  </c:pt>
                  <c:pt idx="9">
                    <c:v>8/3/2015 17:00</c:v>
                  </c:pt>
                  <c:pt idx="10">
                    <c:v>8/3/2015 18:00</c:v>
                  </c:pt>
                  <c:pt idx="11">
                    <c:v>8/3/2015 19:00</c:v>
                  </c:pt>
                </c:lvl>
              </c:multiLvlStrCache>
            </c:multiLvlStrRef>
          </c:cat>
          <c:val>
            <c:numRef>
              <c:f>Monday!$K$7:$K$18</c:f>
              <c:numCache>
                <c:formatCode>General</c:formatCode>
                <c:ptCount val="12"/>
                <c:pt idx="0">
                  <c:v>98.95</c:v>
                </c:pt>
                <c:pt idx="1">
                  <c:v>80.21</c:v>
                </c:pt>
                <c:pt idx="2">
                  <c:v>70.56</c:v>
                </c:pt>
                <c:pt idx="3">
                  <c:v>61.43</c:v>
                </c:pt>
                <c:pt idx="4">
                  <c:v>89.94</c:v>
                </c:pt>
                <c:pt idx="5">
                  <c:v>82.67999999999999</c:v>
                </c:pt>
                <c:pt idx="6">
                  <c:v>79.07</c:v>
                </c:pt>
                <c:pt idx="7">
                  <c:v>92.97</c:v>
                </c:pt>
                <c:pt idx="8">
                  <c:v>97.37</c:v>
                </c:pt>
                <c:pt idx="9">
                  <c:v>91.49</c:v>
                </c:pt>
                <c:pt idx="10">
                  <c:v>53.85</c:v>
                </c:pt>
                <c:pt idx="11">
                  <c:v>72.73</c:v>
                </c:pt>
              </c:numCache>
            </c:numRef>
          </c:val>
        </c:ser>
        <c:ser>
          <c:idx val="1"/>
          <c:order val="1"/>
          <c:tx>
            <c:strRef>
              <c:f>Monday!$L$5:$L$6</c:f>
              <c:strCache>
                <c:ptCount val="2"/>
                <c:pt idx="0">
                  <c:v>Calls Abandoned</c:v>
                </c:pt>
                <c:pt idx="1">
                  <c:v>%</c:v>
                </c:pt>
              </c:strCache>
            </c:strRef>
          </c:tx>
          <c:invertIfNegative val="0"/>
          <c:cat>
            <c:multiLvlStrRef>
              <c:f>Monday!$I$7:$J$18</c:f>
              <c:multiLvlStrCache>
                <c:ptCount val="12"/>
                <c:lvl>
                  <c:pt idx="0">
                    <c:v>8/3/2015 9:00</c:v>
                  </c:pt>
                  <c:pt idx="1">
                    <c:v>8/3/2015 10:00</c:v>
                  </c:pt>
                  <c:pt idx="2">
                    <c:v>8/3/2015 11:00</c:v>
                  </c:pt>
                  <c:pt idx="3">
                    <c:v>8/3/2015 12:00</c:v>
                  </c:pt>
                  <c:pt idx="4">
                    <c:v>8/3/2015 13:00</c:v>
                  </c:pt>
                  <c:pt idx="5">
                    <c:v>8/3/2015 14:00</c:v>
                  </c:pt>
                  <c:pt idx="6">
                    <c:v>8/3/2015 15:00</c:v>
                  </c:pt>
                  <c:pt idx="7">
                    <c:v>8/3/2015 16:00</c:v>
                  </c:pt>
                  <c:pt idx="8">
                    <c:v>8/3/2015 17:00</c:v>
                  </c:pt>
                  <c:pt idx="9">
                    <c:v>8/3/2015 18:00</c:v>
                  </c:pt>
                  <c:pt idx="10">
                    <c:v>8/3/2015 19:00</c:v>
                  </c:pt>
                  <c:pt idx="11">
                    <c:v>8/3/2015 20:00</c:v>
                  </c:pt>
                </c:lvl>
                <c:lvl>
                  <c:pt idx="0">
                    <c:v>8/3/2015 8:00</c:v>
                  </c:pt>
                  <c:pt idx="1">
                    <c:v>8/3/2015 9:00</c:v>
                  </c:pt>
                  <c:pt idx="2">
                    <c:v>8/3/2015 10:00</c:v>
                  </c:pt>
                  <c:pt idx="3">
                    <c:v>8/3/2015 11:00</c:v>
                  </c:pt>
                  <c:pt idx="4">
                    <c:v>8/3/2015 12:00</c:v>
                  </c:pt>
                  <c:pt idx="5">
                    <c:v>8/3/2015 13:00</c:v>
                  </c:pt>
                  <c:pt idx="6">
                    <c:v>8/3/2015 14:00</c:v>
                  </c:pt>
                  <c:pt idx="7">
                    <c:v>8/3/2015 15:00</c:v>
                  </c:pt>
                  <c:pt idx="8">
                    <c:v>8/3/2015 16:00</c:v>
                  </c:pt>
                  <c:pt idx="9">
                    <c:v>8/3/2015 17:00</c:v>
                  </c:pt>
                  <c:pt idx="10">
                    <c:v>8/3/2015 18:00</c:v>
                  </c:pt>
                  <c:pt idx="11">
                    <c:v>8/3/2015 19:00</c:v>
                  </c:pt>
                </c:lvl>
              </c:multiLvlStrCache>
            </c:multiLvlStrRef>
          </c:cat>
          <c:val>
            <c:numRef>
              <c:f>Monday!$L$7:$L$18</c:f>
              <c:numCache>
                <c:formatCode>General</c:formatCode>
                <c:ptCount val="12"/>
                <c:pt idx="0">
                  <c:v>1.05</c:v>
                </c:pt>
                <c:pt idx="1">
                  <c:v>19.79</c:v>
                </c:pt>
                <c:pt idx="2">
                  <c:v>29.44</c:v>
                </c:pt>
                <c:pt idx="3">
                  <c:v>38.57</c:v>
                </c:pt>
                <c:pt idx="4">
                  <c:v>10.06</c:v>
                </c:pt>
                <c:pt idx="5">
                  <c:v>17.32</c:v>
                </c:pt>
                <c:pt idx="6">
                  <c:v>20.93</c:v>
                </c:pt>
                <c:pt idx="7">
                  <c:v>7.03</c:v>
                </c:pt>
                <c:pt idx="8">
                  <c:v>2.63</c:v>
                </c:pt>
                <c:pt idx="9">
                  <c:v>8.51</c:v>
                </c:pt>
                <c:pt idx="10">
                  <c:v>46.15</c:v>
                </c:pt>
                <c:pt idx="11">
                  <c:v>27.27</c:v>
                </c:pt>
              </c:numCache>
            </c:numRef>
          </c:val>
        </c:ser>
        <c:dLbls>
          <c:showLegendKey val="0"/>
          <c:showVal val="0"/>
          <c:showCatName val="0"/>
          <c:showSerName val="0"/>
          <c:showPercent val="0"/>
          <c:showBubbleSize val="0"/>
        </c:dLbls>
        <c:gapWidth val="150"/>
        <c:overlap val="100"/>
        <c:axId val="-2085668872"/>
        <c:axId val="-2085794520"/>
      </c:barChart>
      <c:catAx>
        <c:axId val="-2085668872"/>
        <c:scaling>
          <c:orientation val="minMax"/>
        </c:scaling>
        <c:delete val="0"/>
        <c:axPos val="b"/>
        <c:numFmt formatCode="General" sourceLinked="0"/>
        <c:majorTickMark val="out"/>
        <c:minorTickMark val="none"/>
        <c:tickLblPos val="nextTo"/>
        <c:crossAx val="-2085794520"/>
        <c:crosses val="autoZero"/>
        <c:auto val="1"/>
        <c:lblAlgn val="ctr"/>
        <c:lblOffset val="100"/>
        <c:noMultiLvlLbl val="0"/>
      </c:catAx>
      <c:valAx>
        <c:axId val="-2085794520"/>
        <c:scaling>
          <c:orientation val="minMax"/>
        </c:scaling>
        <c:delete val="0"/>
        <c:axPos val="l"/>
        <c:majorGridlines/>
        <c:numFmt formatCode="0%" sourceLinked="1"/>
        <c:majorTickMark val="out"/>
        <c:minorTickMark val="none"/>
        <c:tickLblPos val="nextTo"/>
        <c:crossAx val="-20856688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Tuesday!$K$4:$K$5</c:f>
              <c:strCache>
                <c:ptCount val="2"/>
                <c:pt idx="0">
                  <c:v>Calls Handled</c:v>
                </c:pt>
                <c:pt idx="1">
                  <c:v>%</c:v>
                </c:pt>
              </c:strCache>
            </c:strRef>
          </c:tx>
          <c:invertIfNegative val="0"/>
          <c:cat>
            <c:multiLvlStrRef>
              <c:f>Tuesday!$I$6:$J$17</c:f>
              <c:multiLvlStrCache>
                <c:ptCount val="12"/>
                <c:lvl>
                  <c:pt idx="0">
                    <c:v>8/4/2015 9:00</c:v>
                  </c:pt>
                  <c:pt idx="1">
                    <c:v>8/4/2015 10:00</c:v>
                  </c:pt>
                  <c:pt idx="2">
                    <c:v>8/4/2015 11:00</c:v>
                  </c:pt>
                  <c:pt idx="3">
                    <c:v>8/4/2015 12:00</c:v>
                  </c:pt>
                  <c:pt idx="4">
                    <c:v>8/4/2015 13:00</c:v>
                  </c:pt>
                  <c:pt idx="5">
                    <c:v>8/4/2015 14:00</c:v>
                  </c:pt>
                  <c:pt idx="6">
                    <c:v>8/4/2015 15:00</c:v>
                  </c:pt>
                  <c:pt idx="7">
                    <c:v>8/4/2015 16:00</c:v>
                  </c:pt>
                  <c:pt idx="8">
                    <c:v>8/4/2015 17:00</c:v>
                  </c:pt>
                  <c:pt idx="9">
                    <c:v>8/4/2015 18:00</c:v>
                  </c:pt>
                  <c:pt idx="10">
                    <c:v>8/4/2015 19:00</c:v>
                  </c:pt>
                  <c:pt idx="11">
                    <c:v>8/4/2015 20:00</c:v>
                  </c:pt>
                </c:lvl>
                <c:lvl>
                  <c:pt idx="0">
                    <c:v>8/4/2015 8:00</c:v>
                  </c:pt>
                  <c:pt idx="1">
                    <c:v>8/4/2015 9:00</c:v>
                  </c:pt>
                  <c:pt idx="2">
                    <c:v>8/4/2015 10:00</c:v>
                  </c:pt>
                  <c:pt idx="3">
                    <c:v>8/4/2015 11:00</c:v>
                  </c:pt>
                  <c:pt idx="4">
                    <c:v>8/4/2015 12:00</c:v>
                  </c:pt>
                  <c:pt idx="5">
                    <c:v>8/4/2015 13:00</c:v>
                  </c:pt>
                  <c:pt idx="6">
                    <c:v>8/4/2015 14:00</c:v>
                  </c:pt>
                  <c:pt idx="7">
                    <c:v>8/4/2015 15:00</c:v>
                  </c:pt>
                  <c:pt idx="8">
                    <c:v>8/4/2015 16:00</c:v>
                  </c:pt>
                  <c:pt idx="9">
                    <c:v>8/4/2015 17:00</c:v>
                  </c:pt>
                  <c:pt idx="10">
                    <c:v>8/4/2015 18:00</c:v>
                  </c:pt>
                  <c:pt idx="11">
                    <c:v>8/4/2015 19:00</c:v>
                  </c:pt>
                </c:lvl>
              </c:multiLvlStrCache>
            </c:multiLvlStrRef>
          </c:cat>
          <c:val>
            <c:numRef>
              <c:f>Tuesday!$K$6:$K$17</c:f>
              <c:numCache>
                <c:formatCode>General</c:formatCode>
                <c:ptCount val="12"/>
                <c:pt idx="0">
                  <c:v>97.8</c:v>
                </c:pt>
                <c:pt idx="1">
                  <c:v>74.03</c:v>
                </c:pt>
                <c:pt idx="2">
                  <c:v>69.27</c:v>
                </c:pt>
                <c:pt idx="3">
                  <c:v>69.63</c:v>
                </c:pt>
                <c:pt idx="4">
                  <c:v>92.25</c:v>
                </c:pt>
                <c:pt idx="5">
                  <c:v>80.49</c:v>
                </c:pt>
                <c:pt idx="6">
                  <c:v>78.95</c:v>
                </c:pt>
                <c:pt idx="7">
                  <c:v>92.48</c:v>
                </c:pt>
                <c:pt idx="8">
                  <c:v>90.91</c:v>
                </c:pt>
                <c:pt idx="9">
                  <c:v>94.44</c:v>
                </c:pt>
                <c:pt idx="10">
                  <c:v>77.78</c:v>
                </c:pt>
                <c:pt idx="11">
                  <c:v>80.0</c:v>
                </c:pt>
              </c:numCache>
            </c:numRef>
          </c:val>
        </c:ser>
        <c:ser>
          <c:idx val="1"/>
          <c:order val="1"/>
          <c:tx>
            <c:strRef>
              <c:f>Tuesday!$L$4:$L$5</c:f>
              <c:strCache>
                <c:ptCount val="2"/>
                <c:pt idx="0">
                  <c:v>Calls Abandoned</c:v>
                </c:pt>
                <c:pt idx="1">
                  <c:v>%</c:v>
                </c:pt>
              </c:strCache>
            </c:strRef>
          </c:tx>
          <c:invertIfNegative val="0"/>
          <c:cat>
            <c:multiLvlStrRef>
              <c:f>Tuesday!$I$6:$J$17</c:f>
              <c:multiLvlStrCache>
                <c:ptCount val="12"/>
                <c:lvl>
                  <c:pt idx="0">
                    <c:v>8/4/2015 9:00</c:v>
                  </c:pt>
                  <c:pt idx="1">
                    <c:v>8/4/2015 10:00</c:v>
                  </c:pt>
                  <c:pt idx="2">
                    <c:v>8/4/2015 11:00</c:v>
                  </c:pt>
                  <c:pt idx="3">
                    <c:v>8/4/2015 12:00</c:v>
                  </c:pt>
                  <c:pt idx="4">
                    <c:v>8/4/2015 13:00</c:v>
                  </c:pt>
                  <c:pt idx="5">
                    <c:v>8/4/2015 14:00</c:v>
                  </c:pt>
                  <c:pt idx="6">
                    <c:v>8/4/2015 15:00</c:v>
                  </c:pt>
                  <c:pt idx="7">
                    <c:v>8/4/2015 16:00</c:v>
                  </c:pt>
                  <c:pt idx="8">
                    <c:v>8/4/2015 17:00</c:v>
                  </c:pt>
                  <c:pt idx="9">
                    <c:v>8/4/2015 18:00</c:v>
                  </c:pt>
                  <c:pt idx="10">
                    <c:v>8/4/2015 19:00</c:v>
                  </c:pt>
                  <c:pt idx="11">
                    <c:v>8/4/2015 20:00</c:v>
                  </c:pt>
                </c:lvl>
                <c:lvl>
                  <c:pt idx="0">
                    <c:v>8/4/2015 8:00</c:v>
                  </c:pt>
                  <c:pt idx="1">
                    <c:v>8/4/2015 9:00</c:v>
                  </c:pt>
                  <c:pt idx="2">
                    <c:v>8/4/2015 10:00</c:v>
                  </c:pt>
                  <c:pt idx="3">
                    <c:v>8/4/2015 11:00</c:v>
                  </c:pt>
                  <c:pt idx="4">
                    <c:v>8/4/2015 12:00</c:v>
                  </c:pt>
                  <c:pt idx="5">
                    <c:v>8/4/2015 13:00</c:v>
                  </c:pt>
                  <c:pt idx="6">
                    <c:v>8/4/2015 14:00</c:v>
                  </c:pt>
                  <c:pt idx="7">
                    <c:v>8/4/2015 15:00</c:v>
                  </c:pt>
                  <c:pt idx="8">
                    <c:v>8/4/2015 16:00</c:v>
                  </c:pt>
                  <c:pt idx="9">
                    <c:v>8/4/2015 17:00</c:v>
                  </c:pt>
                  <c:pt idx="10">
                    <c:v>8/4/2015 18:00</c:v>
                  </c:pt>
                  <c:pt idx="11">
                    <c:v>8/4/2015 19:00</c:v>
                  </c:pt>
                </c:lvl>
              </c:multiLvlStrCache>
            </c:multiLvlStrRef>
          </c:cat>
          <c:val>
            <c:numRef>
              <c:f>Tuesday!$L$6:$L$17</c:f>
              <c:numCache>
                <c:formatCode>General</c:formatCode>
                <c:ptCount val="12"/>
                <c:pt idx="0">
                  <c:v>2.2</c:v>
                </c:pt>
                <c:pt idx="1">
                  <c:v>25.97</c:v>
                </c:pt>
                <c:pt idx="2">
                  <c:v>30.73</c:v>
                </c:pt>
                <c:pt idx="3">
                  <c:v>30.37</c:v>
                </c:pt>
                <c:pt idx="4">
                  <c:v>7.75</c:v>
                </c:pt>
                <c:pt idx="5">
                  <c:v>19.51000000000001</c:v>
                </c:pt>
                <c:pt idx="6">
                  <c:v>21.05</c:v>
                </c:pt>
                <c:pt idx="7">
                  <c:v>7.52</c:v>
                </c:pt>
                <c:pt idx="8">
                  <c:v>9.09</c:v>
                </c:pt>
                <c:pt idx="9">
                  <c:v>5.56</c:v>
                </c:pt>
                <c:pt idx="10">
                  <c:v>22.22</c:v>
                </c:pt>
                <c:pt idx="11">
                  <c:v>20.0</c:v>
                </c:pt>
              </c:numCache>
            </c:numRef>
          </c:val>
        </c:ser>
        <c:dLbls>
          <c:showLegendKey val="0"/>
          <c:showVal val="0"/>
          <c:showCatName val="0"/>
          <c:showSerName val="0"/>
          <c:showPercent val="0"/>
          <c:showBubbleSize val="0"/>
        </c:dLbls>
        <c:gapWidth val="150"/>
        <c:overlap val="100"/>
        <c:axId val="-2085917784"/>
        <c:axId val="-2085926120"/>
      </c:barChart>
      <c:catAx>
        <c:axId val="-2085917784"/>
        <c:scaling>
          <c:orientation val="minMax"/>
        </c:scaling>
        <c:delete val="0"/>
        <c:axPos val="b"/>
        <c:numFmt formatCode="General" sourceLinked="0"/>
        <c:majorTickMark val="out"/>
        <c:minorTickMark val="none"/>
        <c:tickLblPos val="nextTo"/>
        <c:crossAx val="-2085926120"/>
        <c:crosses val="autoZero"/>
        <c:auto val="1"/>
        <c:lblAlgn val="ctr"/>
        <c:lblOffset val="100"/>
        <c:noMultiLvlLbl val="0"/>
      </c:catAx>
      <c:valAx>
        <c:axId val="-2085926120"/>
        <c:scaling>
          <c:orientation val="minMax"/>
        </c:scaling>
        <c:delete val="0"/>
        <c:axPos val="l"/>
        <c:majorGridlines/>
        <c:numFmt formatCode="0%" sourceLinked="1"/>
        <c:majorTickMark val="out"/>
        <c:minorTickMark val="none"/>
        <c:tickLblPos val="nextTo"/>
        <c:crossAx val="-20859177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Wednesday!$K$5:$K$6</c:f>
              <c:strCache>
                <c:ptCount val="2"/>
                <c:pt idx="0">
                  <c:v>Calls Handled</c:v>
                </c:pt>
                <c:pt idx="1">
                  <c:v>%</c:v>
                </c:pt>
              </c:strCache>
            </c:strRef>
          </c:tx>
          <c:invertIfNegative val="0"/>
          <c:cat>
            <c:multiLvlStrRef>
              <c:f>Wednesday!$I$7:$J$18</c:f>
              <c:multiLvlStrCache>
                <c:ptCount val="12"/>
                <c:lvl>
                  <c:pt idx="0">
                    <c:v>8/5/2015 9:00</c:v>
                  </c:pt>
                  <c:pt idx="1">
                    <c:v>8/5/2015 10:00</c:v>
                  </c:pt>
                  <c:pt idx="2">
                    <c:v>8/5/2015 11:00</c:v>
                  </c:pt>
                  <c:pt idx="3">
                    <c:v>8/5/2015 12:00</c:v>
                  </c:pt>
                  <c:pt idx="4">
                    <c:v>8/5/2015 13:00</c:v>
                  </c:pt>
                  <c:pt idx="5">
                    <c:v>8/5/2015 14:00</c:v>
                  </c:pt>
                  <c:pt idx="6">
                    <c:v>8/5/2015 15:00</c:v>
                  </c:pt>
                  <c:pt idx="7">
                    <c:v>8/5/2015 16:00</c:v>
                  </c:pt>
                  <c:pt idx="8">
                    <c:v>8/5/2015 17:00</c:v>
                  </c:pt>
                  <c:pt idx="9">
                    <c:v>8/5/2015 18:00</c:v>
                  </c:pt>
                  <c:pt idx="10">
                    <c:v>8/5/2015 19:00</c:v>
                  </c:pt>
                  <c:pt idx="11">
                    <c:v>8/5/2015 20:00</c:v>
                  </c:pt>
                </c:lvl>
                <c:lvl>
                  <c:pt idx="0">
                    <c:v>8/5/2015 8:00</c:v>
                  </c:pt>
                  <c:pt idx="1">
                    <c:v>8/5/2015 9:00</c:v>
                  </c:pt>
                  <c:pt idx="2">
                    <c:v>8/5/2015 10:00</c:v>
                  </c:pt>
                  <c:pt idx="3">
                    <c:v>8/5/2015 11:00</c:v>
                  </c:pt>
                  <c:pt idx="4">
                    <c:v>8/5/2015 12:00</c:v>
                  </c:pt>
                  <c:pt idx="5">
                    <c:v>8/5/2015 13:00</c:v>
                  </c:pt>
                  <c:pt idx="6">
                    <c:v>8/5/2015 14:00</c:v>
                  </c:pt>
                  <c:pt idx="7">
                    <c:v>8/5/2015 15:00</c:v>
                  </c:pt>
                  <c:pt idx="8">
                    <c:v>8/5/2015 16:00</c:v>
                  </c:pt>
                  <c:pt idx="9">
                    <c:v>8/5/2015 17:00</c:v>
                  </c:pt>
                  <c:pt idx="10">
                    <c:v>8/5/2015 18:00</c:v>
                  </c:pt>
                  <c:pt idx="11">
                    <c:v>8/5/2015 19:00</c:v>
                  </c:pt>
                </c:lvl>
              </c:multiLvlStrCache>
            </c:multiLvlStrRef>
          </c:cat>
          <c:val>
            <c:numRef>
              <c:f>Wednesday!$K$7:$K$18</c:f>
              <c:numCache>
                <c:formatCode>General</c:formatCode>
                <c:ptCount val="12"/>
                <c:pt idx="0">
                  <c:v>93.51</c:v>
                </c:pt>
                <c:pt idx="1">
                  <c:v>78.52</c:v>
                </c:pt>
                <c:pt idx="2">
                  <c:v>76.07</c:v>
                </c:pt>
                <c:pt idx="3">
                  <c:v>67.25</c:v>
                </c:pt>
                <c:pt idx="4">
                  <c:v>81.43</c:v>
                </c:pt>
                <c:pt idx="5">
                  <c:v>78.89</c:v>
                </c:pt>
                <c:pt idx="6">
                  <c:v>68.85</c:v>
                </c:pt>
                <c:pt idx="7">
                  <c:v>76.4</c:v>
                </c:pt>
                <c:pt idx="8">
                  <c:v>98.65</c:v>
                </c:pt>
                <c:pt idx="9">
                  <c:v>86.49</c:v>
                </c:pt>
                <c:pt idx="10">
                  <c:v>76.92</c:v>
                </c:pt>
                <c:pt idx="11">
                  <c:v>64.29</c:v>
                </c:pt>
              </c:numCache>
            </c:numRef>
          </c:val>
        </c:ser>
        <c:ser>
          <c:idx val="1"/>
          <c:order val="1"/>
          <c:tx>
            <c:strRef>
              <c:f>Wednesday!$L$5:$L$6</c:f>
              <c:strCache>
                <c:ptCount val="2"/>
                <c:pt idx="0">
                  <c:v>Calls Abandoned</c:v>
                </c:pt>
                <c:pt idx="1">
                  <c:v>%</c:v>
                </c:pt>
              </c:strCache>
            </c:strRef>
          </c:tx>
          <c:invertIfNegative val="0"/>
          <c:cat>
            <c:multiLvlStrRef>
              <c:f>Wednesday!$I$7:$J$18</c:f>
              <c:multiLvlStrCache>
                <c:ptCount val="12"/>
                <c:lvl>
                  <c:pt idx="0">
                    <c:v>8/5/2015 9:00</c:v>
                  </c:pt>
                  <c:pt idx="1">
                    <c:v>8/5/2015 10:00</c:v>
                  </c:pt>
                  <c:pt idx="2">
                    <c:v>8/5/2015 11:00</c:v>
                  </c:pt>
                  <c:pt idx="3">
                    <c:v>8/5/2015 12:00</c:v>
                  </c:pt>
                  <c:pt idx="4">
                    <c:v>8/5/2015 13:00</c:v>
                  </c:pt>
                  <c:pt idx="5">
                    <c:v>8/5/2015 14:00</c:v>
                  </c:pt>
                  <c:pt idx="6">
                    <c:v>8/5/2015 15:00</c:v>
                  </c:pt>
                  <c:pt idx="7">
                    <c:v>8/5/2015 16:00</c:v>
                  </c:pt>
                  <c:pt idx="8">
                    <c:v>8/5/2015 17:00</c:v>
                  </c:pt>
                  <c:pt idx="9">
                    <c:v>8/5/2015 18:00</c:v>
                  </c:pt>
                  <c:pt idx="10">
                    <c:v>8/5/2015 19:00</c:v>
                  </c:pt>
                  <c:pt idx="11">
                    <c:v>8/5/2015 20:00</c:v>
                  </c:pt>
                </c:lvl>
                <c:lvl>
                  <c:pt idx="0">
                    <c:v>8/5/2015 8:00</c:v>
                  </c:pt>
                  <c:pt idx="1">
                    <c:v>8/5/2015 9:00</c:v>
                  </c:pt>
                  <c:pt idx="2">
                    <c:v>8/5/2015 10:00</c:v>
                  </c:pt>
                  <c:pt idx="3">
                    <c:v>8/5/2015 11:00</c:v>
                  </c:pt>
                  <c:pt idx="4">
                    <c:v>8/5/2015 12:00</c:v>
                  </c:pt>
                  <c:pt idx="5">
                    <c:v>8/5/2015 13:00</c:v>
                  </c:pt>
                  <c:pt idx="6">
                    <c:v>8/5/2015 14:00</c:v>
                  </c:pt>
                  <c:pt idx="7">
                    <c:v>8/5/2015 15:00</c:v>
                  </c:pt>
                  <c:pt idx="8">
                    <c:v>8/5/2015 16:00</c:v>
                  </c:pt>
                  <c:pt idx="9">
                    <c:v>8/5/2015 17:00</c:v>
                  </c:pt>
                  <c:pt idx="10">
                    <c:v>8/5/2015 18:00</c:v>
                  </c:pt>
                  <c:pt idx="11">
                    <c:v>8/5/2015 19:00</c:v>
                  </c:pt>
                </c:lvl>
              </c:multiLvlStrCache>
            </c:multiLvlStrRef>
          </c:cat>
          <c:val>
            <c:numRef>
              <c:f>Wednesday!$L$7:$L$18</c:f>
              <c:numCache>
                <c:formatCode>General</c:formatCode>
                <c:ptCount val="12"/>
                <c:pt idx="0">
                  <c:v>6.49</c:v>
                </c:pt>
                <c:pt idx="1">
                  <c:v>21.48</c:v>
                </c:pt>
                <c:pt idx="2">
                  <c:v>23.93</c:v>
                </c:pt>
                <c:pt idx="3">
                  <c:v>32.75</c:v>
                </c:pt>
                <c:pt idx="4">
                  <c:v>18.57</c:v>
                </c:pt>
                <c:pt idx="5">
                  <c:v>21.11</c:v>
                </c:pt>
                <c:pt idx="6">
                  <c:v>31.15</c:v>
                </c:pt>
                <c:pt idx="7">
                  <c:v>23.6</c:v>
                </c:pt>
                <c:pt idx="8">
                  <c:v>1.35</c:v>
                </c:pt>
                <c:pt idx="9">
                  <c:v>13.51</c:v>
                </c:pt>
                <c:pt idx="10">
                  <c:v>23.08</c:v>
                </c:pt>
                <c:pt idx="11">
                  <c:v>35.71</c:v>
                </c:pt>
              </c:numCache>
            </c:numRef>
          </c:val>
        </c:ser>
        <c:dLbls>
          <c:showLegendKey val="0"/>
          <c:showVal val="0"/>
          <c:showCatName val="0"/>
          <c:showSerName val="0"/>
          <c:showPercent val="0"/>
          <c:showBubbleSize val="0"/>
        </c:dLbls>
        <c:gapWidth val="150"/>
        <c:overlap val="100"/>
        <c:axId val="-2085981848"/>
        <c:axId val="-2085988088"/>
      </c:barChart>
      <c:catAx>
        <c:axId val="-2085981848"/>
        <c:scaling>
          <c:orientation val="minMax"/>
        </c:scaling>
        <c:delete val="0"/>
        <c:axPos val="b"/>
        <c:numFmt formatCode="General" sourceLinked="0"/>
        <c:majorTickMark val="out"/>
        <c:minorTickMark val="none"/>
        <c:tickLblPos val="nextTo"/>
        <c:crossAx val="-2085988088"/>
        <c:crosses val="autoZero"/>
        <c:auto val="1"/>
        <c:lblAlgn val="ctr"/>
        <c:lblOffset val="100"/>
        <c:noMultiLvlLbl val="0"/>
      </c:catAx>
      <c:valAx>
        <c:axId val="-2085988088"/>
        <c:scaling>
          <c:orientation val="minMax"/>
        </c:scaling>
        <c:delete val="0"/>
        <c:axPos val="l"/>
        <c:majorGridlines/>
        <c:numFmt formatCode="0%" sourceLinked="1"/>
        <c:majorTickMark val="out"/>
        <c:minorTickMark val="none"/>
        <c:tickLblPos val="nextTo"/>
        <c:crossAx val="-2085981848"/>
        <c:crosses val="autoZero"/>
        <c:crossBetween val="between"/>
      </c:valAx>
    </c:plotArea>
    <c:legend>
      <c:legendPos val="r"/>
      <c:layout>
        <c:manualLayout>
          <c:xMode val="edge"/>
          <c:yMode val="edge"/>
          <c:x val="0.737847550306212"/>
          <c:y val="0.106097623213765"/>
          <c:w val="0.157291469816273"/>
          <c:h val="0.0922009605395884"/>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Thursday!$K$5:$K$6</c:f>
              <c:strCache>
                <c:ptCount val="2"/>
                <c:pt idx="0">
                  <c:v>Calls Handled</c:v>
                </c:pt>
                <c:pt idx="1">
                  <c:v>%</c:v>
                </c:pt>
              </c:strCache>
            </c:strRef>
          </c:tx>
          <c:invertIfNegative val="0"/>
          <c:cat>
            <c:multiLvlStrRef>
              <c:f>Thursday!$I$7:$J$18</c:f>
              <c:multiLvlStrCache>
                <c:ptCount val="12"/>
                <c:lvl>
                  <c:pt idx="0">
                    <c:v>8/6/2015 9:00</c:v>
                  </c:pt>
                  <c:pt idx="1">
                    <c:v>8/6/2015 10:00</c:v>
                  </c:pt>
                  <c:pt idx="2">
                    <c:v>8/6/2015 11:00</c:v>
                  </c:pt>
                  <c:pt idx="3">
                    <c:v>8/6/2015 12:00</c:v>
                  </c:pt>
                  <c:pt idx="4">
                    <c:v>8/6/2015 13:00</c:v>
                  </c:pt>
                  <c:pt idx="5">
                    <c:v>8/6/2015 14:00</c:v>
                  </c:pt>
                  <c:pt idx="6">
                    <c:v>8/6/2015 15:00</c:v>
                  </c:pt>
                  <c:pt idx="7">
                    <c:v>8/6/2015 16:00</c:v>
                  </c:pt>
                  <c:pt idx="8">
                    <c:v>8/6/2015 17:00</c:v>
                  </c:pt>
                  <c:pt idx="9">
                    <c:v>8/6/2015 18:00</c:v>
                  </c:pt>
                  <c:pt idx="10">
                    <c:v>8/6/2015 19:00</c:v>
                  </c:pt>
                  <c:pt idx="11">
                    <c:v>8/6/2015 20:00</c:v>
                  </c:pt>
                </c:lvl>
                <c:lvl>
                  <c:pt idx="0">
                    <c:v>8/6/2015 8:00</c:v>
                  </c:pt>
                  <c:pt idx="1">
                    <c:v>8/6/2015 9:00</c:v>
                  </c:pt>
                  <c:pt idx="2">
                    <c:v>8/6/2015 10:00</c:v>
                  </c:pt>
                  <c:pt idx="3">
                    <c:v>8/6/2015 11:00</c:v>
                  </c:pt>
                  <c:pt idx="4">
                    <c:v>8/6/2015 12:00</c:v>
                  </c:pt>
                  <c:pt idx="5">
                    <c:v>8/6/2015 13:00</c:v>
                  </c:pt>
                  <c:pt idx="6">
                    <c:v>8/6/2015 14:00</c:v>
                  </c:pt>
                  <c:pt idx="7">
                    <c:v>8/6/2015 15:00</c:v>
                  </c:pt>
                  <c:pt idx="8">
                    <c:v>8/6/2015 16:00</c:v>
                  </c:pt>
                  <c:pt idx="9">
                    <c:v>8/6/2015 17:00</c:v>
                  </c:pt>
                  <c:pt idx="10">
                    <c:v>8/6/2015 18:00</c:v>
                  </c:pt>
                  <c:pt idx="11">
                    <c:v>8/6/2015 19:00</c:v>
                  </c:pt>
                </c:lvl>
              </c:multiLvlStrCache>
            </c:multiLvlStrRef>
          </c:cat>
          <c:val>
            <c:numRef>
              <c:f>Thursday!$K$7:$K$18</c:f>
              <c:numCache>
                <c:formatCode>General</c:formatCode>
                <c:ptCount val="12"/>
                <c:pt idx="0">
                  <c:v>83.46</c:v>
                </c:pt>
                <c:pt idx="1">
                  <c:v>62.03</c:v>
                </c:pt>
                <c:pt idx="2">
                  <c:v>64.32</c:v>
                </c:pt>
                <c:pt idx="3">
                  <c:v>61.46</c:v>
                </c:pt>
                <c:pt idx="4">
                  <c:v>81.94</c:v>
                </c:pt>
                <c:pt idx="5">
                  <c:v>69.23</c:v>
                </c:pt>
                <c:pt idx="6">
                  <c:v>68.05</c:v>
                </c:pt>
                <c:pt idx="7">
                  <c:v>83.78</c:v>
                </c:pt>
                <c:pt idx="8">
                  <c:v>90.28</c:v>
                </c:pt>
                <c:pt idx="9">
                  <c:v>86.84</c:v>
                </c:pt>
                <c:pt idx="10">
                  <c:v>77.27</c:v>
                </c:pt>
                <c:pt idx="11">
                  <c:v>92.31</c:v>
                </c:pt>
              </c:numCache>
            </c:numRef>
          </c:val>
        </c:ser>
        <c:ser>
          <c:idx val="1"/>
          <c:order val="1"/>
          <c:tx>
            <c:strRef>
              <c:f>Thursday!$L$5:$L$6</c:f>
              <c:strCache>
                <c:ptCount val="2"/>
                <c:pt idx="0">
                  <c:v>Calls Abandoned</c:v>
                </c:pt>
                <c:pt idx="1">
                  <c:v>%</c:v>
                </c:pt>
              </c:strCache>
            </c:strRef>
          </c:tx>
          <c:invertIfNegative val="0"/>
          <c:cat>
            <c:multiLvlStrRef>
              <c:f>Thursday!$I$7:$J$18</c:f>
              <c:multiLvlStrCache>
                <c:ptCount val="12"/>
                <c:lvl>
                  <c:pt idx="0">
                    <c:v>8/6/2015 9:00</c:v>
                  </c:pt>
                  <c:pt idx="1">
                    <c:v>8/6/2015 10:00</c:v>
                  </c:pt>
                  <c:pt idx="2">
                    <c:v>8/6/2015 11:00</c:v>
                  </c:pt>
                  <c:pt idx="3">
                    <c:v>8/6/2015 12:00</c:v>
                  </c:pt>
                  <c:pt idx="4">
                    <c:v>8/6/2015 13:00</c:v>
                  </c:pt>
                  <c:pt idx="5">
                    <c:v>8/6/2015 14:00</c:v>
                  </c:pt>
                  <c:pt idx="6">
                    <c:v>8/6/2015 15:00</c:v>
                  </c:pt>
                  <c:pt idx="7">
                    <c:v>8/6/2015 16:00</c:v>
                  </c:pt>
                  <c:pt idx="8">
                    <c:v>8/6/2015 17:00</c:v>
                  </c:pt>
                  <c:pt idx="9">
                    <c:v>8/6/2015 18:00</c:v>
                  </c:pt>
                  <c:pt idx="10">
                    <c:v>8/6/2015 19:00</c:v>
                  </c:pt>
                  <c:pt idx="11">
                    <c:v>8/6/2015 20:00</c:v>
                  </c:pt>
                </c:lvl>
                <c:lvl>
                  <c:pt idx="0">
                    <c:v>8/6/2015 8:00</c:v>
                  </c:pt>
                  <c:pt idx="1">
                    <c:v>8/6/2015 9:00</c:v>
                  </c:pt>
                  <c:pt idx="2">
                    <c:v>8/6/2015 10:00</c:v>
                  </c:pt>
                  <c:pt idx="3">
                    <c:v>8/6/2015 11:00</c:v>
                  </c:pt>
                  <c:pt idx="4">
                    <c:v>8/6/2015 12:00</c:v>
                  </c:pt>
                  <c:pt idx="5">
                    <c:v>8/6/2015 13:00</c:v>
                  </c:pt>
                  <c:pt idx="6">
                    <c:v>8/6/2015 14:00</c:v>
                  </c:pt>
                  <c:pt idx="7">
                    <c:v>8/6/2015 15:00</c:v>
                  </c:pt>
                  <c:pt idx="8">
                    <c:v>8/6/2015 16:00</c:v>
                  </c:pt>
                  <c:pt idx="9">
                    <c:v>8/6/2015 17:00</c:v>
                  </c:pt>
                  <c:pt idx="10">
                    <c:v>8/6/2015 18:00</c:v>
                  </c:pt>
                  <c:pt idx="11">
                    <c:v>8/6/2015 19:00</c:v>
                  </c:pt>
                </c:lvl>
              </c:multiLvlStrCache>
            </c:multiLvlStrRef>
          </c:cat>
          <c:val>
            <c:numRef>
              <c:f>Thursday!$L$7:$L$18</c:f>
              <c:numCache>
                <c:formatCode>General</c:formatCode>
                <c:ptCount val="12"/>
                <c:pt idx="0">
                  <c:v>16.54</c:v>
                </c:pt>
                <c:pt idx="1">
                  <c:v>37.97</c:v>
                </c:pt>
                <c:pt idx="2">
                  <c:v>35.68</c:v>
                </c:pt>
                <c:pt idx="3">
                  <c:v>38.54</c:v>
                </c:pt>
                <c:pt idx="4">
                  <c:v>18.06</c:v>
                </c:pt>
                <c:pt idx="5">
                  <c:v>30.77</c:v>
                </c:pt>
                <c:pt idx="6">
                  <c:v>31.95</c:v>
                </c:pt>
                <c:pt idx="7">
                  <c:v>16.22</c:v>
                </c:pt>
                <c:pt idx="8">
                  <c:v>9.719999999999998</c:v>
                </c:pt>
                <c:pt idx="9">
                  <c:v>13.16</c:v>
                </c:pt>
                <c:pt idx="10">
                  <c:v>22.73</c:v>
                </c:pt>
                <c:pt idx="11">
                  <c:v>7.689999999999999</c:v>
                </c:pt>
              </c:numCache>
            </c:numRef>
          </c:val>
        </c:ser>
        <c:dLbls>
          <c:showLegendKey val="0"/>
          <c:showVal val="0"/>
          <c:showCatName val="0"/>
          <c:showSerName val="0"/>
          <c:showPercent val="0"/>
          <c:showBubbleSize val="0"/>
        </c:dLbls>
        <c:gapWidth val="150"/>
        <c:overlap val="100"/>
        <c:axId val="-2080660712"/>
        <c:axId val="-2080657736"/>
      </c:barChart>
      <c:catAx>
        <c:axId val="-2080660712"/>
        <c:scaling>
          <c:orientation val="minMax"/>
        </c:scaling>
        <c:delete val="0"/>
        <c:axPos val="b"/>
        <c:numFmt formatCode="General" sourceLinked="0"/>
        <c:majorTickMark val="out"/>
        <c:minorTickMark val="none"/>
        <c:tickLblPos val="nextTo"/>
        <c:crossAx val="-2080657736"/>
        <c:crosses val="autoZero"/>
        <c:auto val="1"/>
        <c:lblAlgn val="ctr"/>
        <c:lblOffset val="100"/>
        <c:noMultiLvlLbl val="0"/>
      </c:catAx>
      <c:valAx>
        <c:axId val="-2080657736"/>
        <c:scaling>
          <c:orientation val="minMax"/>
        </c:scaling>
        <c:delete val="0"/>
        <c:axPos val="l"/>
        <c:majorGridlines/>
        <c:numFmt formatCode="0%" sourceLinked="1"/>
        <c:majorTickMark val="out"/>
        <c:minorTickMark val="none"/>
        <c:tickLblPos val="nextTo"/>
        <c:crossAx val="-20806607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Friday!$K$5:$K$6</c:f>
              <c:strCache>
                <c:ptCount val="2"/>
                <c:pt idx="0">
                  <c:v>Calls Handled</c:v>
                </c:pt>
                <c:pt idx="1">
                  <c:v>%</c:v>
                </c:pt>
              </c:strCache>
            </c:strRef>
          </c:tx>
          <c:invertIfNegative val="0"/>
          <c:cat>
            <c:multiLvlStrRef>
              <c:f>Friday!$I$7:$J$19</c:f>
              <c:multiLvlStrCache>
                <c:ptCount val="13"/>
                <c:lvl>
                  <c:pt idx="0">
                    <c:v>8/7/2015 8:00</c:v>
                  </c:pt>
                  <c:pt idx="1">
                    <c:v>8/7/2015 9:00</c:v>
                  </c:pt>
                  <c:pt idx="2">
                    <c:v>8/7/2015 10:00</c:v>
                  </c:pt>
                  <c:pt idx="3">
                    <c:v>8/7/2015 11:00</c:v>
                  </c:pt>
                  <c:pt idx="4">
                    <c:v>8/7/2015 12:00</c:v>
                  </c:pt>
                  <c:pt idx="5">
                    <c:v>8/7/2015 13:00</c:v>
                  </c:pt>
                  <c:pt idx="6">
                    <c:v>8/7/2015 14:00</c:v>
                  </c:pt>
                  <c:pt idx="7">
                    <c:v>8/7/2015 15:00</c:v>
                  </c:pt>
                  <c:pt idx="8">
                    <c:v>8/7/2015 16:00</c:v>
                  </c:pt>
                  <c:pt idx="9">
                    <c:v>8/7/2015 17:00</c:v>
                  </c:pt>
                  <c:pt idx="10">
                    <c:v>8/7/2015 18:00</c:v>
                  </c:pt>
                  <c:pt idx="11">
                    <c:v>8/7/2015 19:00</c:v>
                  </c:pt>
                  <c:pt idx="12">
                    <c:v>8/7/2015 20:00</c:v>
                  </c:pt>
                </c:lvl>
                <c:lvl>
                  <c:pt idx="0">
                    <c:v>8/7/2015 7:00</c:v>
                  </c:pt>
                  <c:pt idx="1">
                    <c:v>8/7/2015 8:00</c:v>
                  </c:pt>
                  <c:pt idx="2">
                    <c:v>8/7/2015 9:00</c:v>
                  </c:pt>
                  <c:pt idx="3">
                    <c:v>8/7/2015 10:00</c:v>
                  </c:pt>
                  <c:pt idx="4">
                    <c:v>8/7/2015 11:00</c:v>
                  </c:pt>
                  <c:pt idx="5">
                    <c:v>8/7/2015 12:00</c:v>
                  </c:pt>
                  <c:pt idx="6">
                    <c:v>8/7/2015 13:00</c:v>
                  </c:pt>
                  <c:pt idx="7">
                    <c:v>8/7/2015 14:00</c:v>
                  </c:pt>
                  <c:pt idx="8">
                    <c:v>8/7/2015 15:00</c:v>
                  </c:pt>
                  <c:pt idx="9">
                    <c:v>8/7/2015 16:00</c:v>
                  </c:pt>
                  <c:pt idx="10">
                    <c:v>8/7/2015 17:00</c:v>
                  </c:pt>
                  <c:pt idx="11">
                    <c:v>8/7/2015 18:00</c:v>
                  </c:pt>
                  <c:pt idx="12">
                    <c:v>8/7/2015 19:00</c:v>
                  </c:pt>
                </c:lvl>
              </c:multiLvlStrCache>
            </c:multiLvlStrRef>
          </c:cat>
          <c:val>
            <c:numRef>
              <c:f>Friday!$K$7:$K$19</c:f>
              <c:numCache>
                <c:formatCode>General</c:formatCode>
                <c:ptCount val="13"/>
                <c:pt idx="0">
                  <c:v>100.0</c:v>
                </c:pt>
                <c:pt idx="1">
                  <c:v>96.05</c:v>
                </c:pt>
                <c:pt idx="2">
                  <c:v>80.42</c:v>
                </c:pt>
                <c:pt idx="3">
                  <c:v>71.05</c:v>
                </c:pt>
                <c:pt idx="4">
                  <c:v>91.6</c:v>
                </c:pt>
                <c:pt idx="5">
                  <c:v>90.83</c:v>
                </c:pt>
                <c:pt idx="6">
                  <c:v>74.45</c:v>
                </c:pt>
                <c:pt idx="7">
                  <c:v>80.41</c:v>
                </c:pt>
                <c:pt idx="8">
                  <c:v>91.06</c:v>
                </c:pt>
                <c:pt idx="9">
                  <c:v>98.21</c:v>
                </c:pt>
                <c:pt idx="10">
                  <c:v>91.66999999999998</c:v>
                </c:pt>
                <c:pt idx="11">
                  <c:v>92.86</c:v>
                </c:pt>
                <c:pt idx="12">
                  <c:v>90.0</c:v>
                </c:pt>
              </c:numCache>
            </c:numRef>
          </c:val>
        </c:ser>
        <c:ser>
          <c:idx val="1"/>
          <c:order val="1"/>
          <c:tx>
            <c:strRef>
              <c:f>Friday!$L$5:$L$6</c:f>
              <c:strCache>
                <c:ptCount val="2"/>
                <c:pt idx="0">
                  <c:v>Calls Abandoned</c:v>
                </c:pt>
                <c:pt idx="1">
                  <c:v>%</c:v>
                </c:pt>
              </c:strCache>
            </c:strRef>
          </c:tx>
          <c:invertIfNegative val="0"/>
          <c:cat>
            <c:multiLvlStrRef>
              <c:f>Friday!$I$7:$J$19</c:f>
              <c:multiLvlStrCache>
                <c:ptCount val="13"/>
                <c:lvl>
                  <c:pt idx="0">
                    <c:v>8/7/2015 8:00</c:v>
                  </c:pt>
                  <c:pt idx="1">
                    <c:v>8/7/2015 9:00</c:v>
                  </c:pt>
                  <c:pt idx="2">
                    <c:v>8/7/2015 10:00</c:v>
                  </c:pt>
                  <c:pt idx="3">
                    <c:v>8/7/2015 11:00</c:v>
                  </c:pt>
                  <c:pt idx="4">
                    <c:v>8/7/2015 12:00</c:v>
                  </c:pt>
                  <c:pt idx="5">
                    <c:v>8/7/2015 13:00</c:v>
                  </c:pt>
                  <c:pt idx="6">
                    <c:v>8/7/2015 14:00</c:v>
                  </c:pt>
                  <c:pt idx="7">
                    <c:v>8/7/2015 15:00</c:v>
                  </c:pt>
                  <c:pt idx="8">
                    <c:v>8/7/2015 16:00</c:v>
                  </c:pt>
                  <c:pt idx="9">
                    <c:v>8/7/2015 17:00</c:v>
                  </c:pt>
                  <c:pt idx="10">
                    <c:v>8/7/2015 18:00</c:v>
                  </c:pt>
                  <c:pt idx="11">
                    <c:v>8/7/2015 19:00</c:v>
                  </c:pt>
                  <c:pt idx="12">
                    <c:v>8/7/2015 20:00</c:v>
                  </c:pt>
                </c:lvl>
                <c:lvl>
                  <c:pt idx="0">
                    <c:v>8/7/2015 7:00</c:v>
                  </c:pt>
                  <c:pt idx="1">
                    <c:v>8/7/2015 8:00</c:v>
                  </c:pt>
                  <c:pt idx="2">
                    <c:v>8/7/2015 9:00</c:v>
                  </c:pt>
                  <c:pt idx="3">
                    <c:v>8/7/2015 10:00</c:v>
                  </c:pt>
                  <c:pt idx="4">
                    <c:v>8/7/2015 11:00</c:v>
                  </c:pt>
                  <c:pt idx="5">
                    <c:v>8/7/2015 12:00</c:v>
                  </c:pt>
                  <c:pt idx="6">
                    <c:v>8/7/2015 13:00</c:v>
                  </c:pt>
                  <c:pt idx="7">
                    <c:v>8/7/2015 14:00</c:v>
                  </c:pt>
                  <c:pt idx="8">
                    <c:v>8/7/2015 15:00</c:v>
                  </c:pt>
                  <c:pt idx="9">
                    <c:v>8/7/2015 16:00</c:v>
                  </c:pt>
                  <c:pt idx="10">
                    <c:v>8/7/2015 17:00</c:v>
                  </c:pt>
                  <c:pt idx="11">
                    <c:v>8/7/2015 18:00</c:v>
                  </c:pt>
                  <c:pt idx="12">
                    <c:v>8/7/2015 19:00</c:v>
                  </c:pt>
                </c:lvl>
              </c:multiLvlStrCache>
            </c:multiLvlStrRef>
          </c:cat>
          <c:val>
            <c:numRef>
              <c:f>Friday!$L$7:$L$19</c:f>
              <c:numCache>
                <c:formatCode>General</c:formatCode>
                <c:ptCount val="13"/>
                <c:pt idx="0">
                  <c:v>0.0</c:v>
                </c:pt>
                <c:pt idx="1">
                  <c:v>3.95</c:v>
                </c:pt>
                <c:pt idx="2">
                  <c:v>19.57999999999999</c:v>
                </c:pt>
                <c:pt idx="3">
                  <c:v>28.95</c:v>
                </c:pt>
                <c:pt idx="4">
                  <c:v>8.4</c:v>
                </c:pt>
                <c:pt idx="5">
                  <c:v>9.17</c:v>
                </c:pt>
                <c:pt idx="6">
                  <c:v>25.55</c:v>
                </c:pt>
                <c:pt idx="7">
                  <c:v>19.59</c:v>
                </c:pt>
                <c:pt idx="8">
                  <c:v>8.94</c:v>
                </c:pt>
                <c:pt idx="9">
                  <c:v>1.79</c:v>
                </c:pt>
                <c:pt idx="10">
                  <c:v>8.33</c:v>
                </c:pt>
                <c:pt idx="11">
                  <c:v>7.14</c:v>
                </c:pt>
                <c:pt idx="12">
                  <c:v>10.0</c:v>
                </c:pt>
              </c:numCache>
            </c:numRef>
          </c:val>
        </c:ser>
        <c:dLbls>
          <c:showLegendKey val="0"/>
          <c:showVal val="0"/>
          <c:showCatName val="0"/>
          <c:showSerName val="0"/>
          <c:showPercent val="0"/>
          <c:showBubbleSize val="0"/>
        </c:dLbls>
        <c:gapWidth val="150"/>
        <c:overlap val="100"/>
        <c:axId val="-2080612504"/>
        <c:axId val="-2080609528"/>
      </c:barChart>
      <c:catAx>
        <c:axId val="-2080612504"/>
        <c:scaling>
          <c:orientation val="minMax"/>
        </c:scaling>
        <c:delete val="0"/>
        <c:axPos val="b"/>
        <c:numFmt formatCode="General" sourceLinked="0"/>
        <c:majorTickMark val="out"/>
        <c:minorTickMark val="none"/>
        <c:tickLblPos val="nextTo"/>
        <c:crossAx val="-2080609528"/>
        <c:crosses val="autoZero"/>
        <c:auto val="1"/>
        <c:lblAlgn val="ctr"/>
        <c:lblOffset val="100"/>
        <c:noMultiLvlLbl val="0"/>
      </c:catAx>
      <c:valAx>
        <c:axId val="-2080609528"/>
        <c:scaling>
          <c:orientation val="minMax"/>
        </c:scaling>
        <c:delete val="0"/>
        <c:axPos val="l"/>
        <c:majorGridlines/>
        <c:numFmt formatCode="0%" sourceLinked="1"/>
        <c:majorTickMark val="out"/>
        <c:minorTickMark val="none"/>
        <c:tickLblPos val="nextTo"/>
        <c:crossAx val="-2080612504"/>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Cisco Live 2014</a:t>
            </a: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4812F15-176D-4CD9-9694-2A3D9E565BA4}" type="datetimeFigureOut">
              <a:rPr lang="en-US" smtClean="0"/>
              <a:t>11/03/18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802F37-FBCB-42B7-8EE8-FF9489F77DB6}" type="slidenum">
              <a:rPr lang="en-US" smtClean="0"/>
              <a:t>‹#›</a:t>
            </a:fld>
            <a:endParaRPr lang="en-US"/>
          </a:p>
        </p:txBody>
      </p:sp>
    </p:spTree>
    <p:extLst>
      <p:ext uri="{BB962C8B-B14F-4D97-AF65-F5344CB8AC3E}">
        <p14:creationId xmlns:p14="http://schemas.microsoft.com/office/powerpoint/2010/main" val="310538604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Cisco Live 2014</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C4CEDC-E3DD-4D16-B8BD-6EEBA5627F6C}" type="datetimeFigureOut">
              <a:rPr lang="en-US" smtClean="0"/>
              <a:t>11/03/18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39E3EF-7728-464C-BD3E-844BC429B6E9}" type="slidenum">
              <a:rPr lang="en-US" smtClean="0"/>
              <a:t>‹#›</a:t>
            </a:fld>
            <a:endParaRPr lang="en-US"/>
          </a:p>
        </p:txBody>
      </p:sp>
    </p:spTree>
    <p:extLst>
      <p:ext uri="{BB962C8B-B14F-4D97-AF65-F5344CB8AC3E}">
        <p14:creationId xmlns:p14="http://schemas.microsoft.com/office/powerpoint/2010/main" val="93035634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sz="quarter" idx="11"/>
          </p:nvPr>
        </p:nvSpPr>
        <p:spPr/>
        <p:txBody>
          <a:bodyPr/>
          <a:lstStyle/>
          <a:p>
            <a:fld id="{40463DCF-4E78-4B65-AD65-0C140CD627A0}" type="datetime1">
              <a:rPr lang="en-US" smtClean="0">
                <a:solidFill>
                  <a:prstClr val="black"/>
                </a:solidFill>
              </a:rPr>
              <a:pPr/>
              <a:t>11/03/18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Cisco Live 2014</a:t>
            </a:r>
            <a:endParaRPr lang="en-US" dirty="0">
              <a:solidFill>
                <a:prstClr val="black"/>
              </a:solidFill>
            </a:endParaRPr>
          </a:p>
        </p:txBody>
      </p:sp>
    </p:spTree>
    <p:extLst>
      <p:ext uri="{BB962C8B-B14F-4D97-AF65-F5344CB8AC3E}">
        <p14:creationId xmlns:p14="http://schemas.microsoft.com/office/powerpoint/2010/main" val="734282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9E3EF-7728-464C-BD3E-844BC429B6E9}"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Cisco Live 2014</a:t>
            </a:r>
            <a:endParaRPr lang="en-US"/>
          </a:p>
        </p:txBody>
      </p:sp>
      <p:sp>
        <p:nvSpPr>
          <p:cNvPr id="6" name="Date Placeholder 5"/>
          <p:cNvSpPr>
            <a:spLocks noGrp="1"/>
          </p:cNvSpPr>
          <p:nvPr>
            <p:ph type="dt" idx="12"/>
          </p:nvPr>
        </p:nvSpPr>
        <p:spPr/>
        <p:txBody>
          <a:bodyPr/>
          <a:lstStyle/>
          <a:p>
            <a:fld id="{ABAD0774-5283-4AE8-967E-BB3F07D3BC1F}" type="datetime1">
              <a:rPr lang="en-US" smtClean="0"/>
              <a:t>11/03/18</a:t>
            </a:fld>
            <a:endParaRPr lang="en-US"/>
          </a:p>
        </p:txBody>
      </p:sp>
    </p:spTree>
    <p:extLst>
      <p:ext uri="{BB962C8B-B14F-4D97-AF65-F5344CB8AC3E}">
        <p14:creationId xmlns:p14="http://schemas.microsoft.com/office/powerpoint/2010/main" val="216649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091" y="697230"/>
            <a:ext cx="6228221"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923A3A-16B9-45CF-89CD-3AEA8FBBB581}" type="slidenum">
              <a:rPr lang="en-US" smtClean="0"/>
              <a:pPr/>
              <a:t>31</a:t>
            </a:fld>
            <a:endParaRPr lang="en-US" dirty="0"/>
          </a:p>
        </p:txBody>
      </p:sp>
    </p:spTree>
    <p:extLst>
      <p:ext uri="{BB962C8B-B14F-4D97-AF65-F5344CB8AC3E}">
        <p14:creationId xmlns:p14="http://schemas.microsoft.com/office/powerpoint/2010/main" val="30092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9E3EF-7728-464C-BD3E-844BC429B6E9}"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Cisco Live 2014</a:t>
            </a:r>
            <a:endParaRPr lang="en-US"/>
          </a:p>
        </p:txBody>
      </p:sp>
      <p:sp>
        <p:nvSpPr>
          <p:cNvPr id="6" name="Date Placeholder 5"/>
          <p:cNvSpPr>
            <a:spLocks noGrp="1"/>
          </p:cNvSpPr>
          <p:nvPr>
            <p:ph type="dt" idx="12"/>
          </p:nvPr>
        </p:nvSpPr>
        <p:spPr/>
        <p:txBody>
          <a:bodyPr/>
          <a:lstStyle/>
          <a:p>
            <a:fld id="{ABAD0774-5283-4AE8-967E-BB3F07D3BC1F}" type="datetime1">
              <a:rPr lang="en-US" smtClean="0"/>
              <a:t>11/03/18</a:t>
            </a:fld>
            <a:endParaRPr lang="en-US"/>
          </a:p>
        </p:txBody>
      </p:sp>
    </p:spTree>
    <p:extLst>
      <p:ext uri="{BB962C8B-B14F-4D97-AF65-F5344CB8AC3E}">
        <p14:creationId xmlns:p14="http://schemas.microsoft.com/office/powerpoint/2010/main" val="216649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406400" y="695325"/>
            <a:ext cx="61976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ASR/TTS</a:t>
            </a:r>
            <a:r>
              <a:rPr lang="en-US" baseline="0" dirty="0" smtClean="0">
                <a:latin typeface="Calibri" charset="0"/>
              </a:rPr>
              <a:t> from Nuance will not support Ipv6, nor does MS nor Calabrio WFO</a:t>
            </a:r>
          </a:p>
          <a:p>
            <a:endParaRPr lang="en-US" baseline="0" dirty="0" smtClean="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4511" indent="-286350" eaLnBrk="0" hangingPunct="0">
              <a:defRPr>
                <a:solidFill>
                  <a:schemeClr val="tx1"/>
                </a:solidFill>
                <a:latin typeface="Arial" charset="0"/>
                <a:ea typeface="ＭＳ Ｐゴシック" charset="0"/>
              </a:defRPr>
            </a:lvl2pPr>
            <a:lvl3pPr marL="1145400" indent="-229080" eaLnBrk="0" hangingPunct="0">
              <a:defRPr>
                <a:solidFill>
                  <a:schemeClr val="tx1"/>
                </a:solidFill>
                <a:latin typeface="Arial" charset="0"/>
                <a:ea typeface="ＭＳ Ｐゴシック" charset="0"/>
              </a:defRPr>
            </a:lvl3pPr>
            <a:lvl4pPr marL="1603561" indent="-229080" eaLnBrk="0" hangingPunct="0">
              <a:defRPr>
                <a:solidFill>
                  <a:schemeClr val="tx1"/>
                </a:solidFill>
                <a:latin typeface="Arial" charset="0"/>
                <a:ea typeface="ＭＳ Ｐゴシック" charset="0"/>
              </a:defRPr>
            </a:lvl4pPr>
            <a:lvl5pPr marL="2061720" indent="-229080" eaLnBrk="0" hangingPunct="0">
              <a:defRPr>
                <a:solidFill>
                  <a:schemeClr val="tx1"/>
                </a:solidFill>
                <a:latin typeface="Arial" charset="0"/>
                <a:ea typeface="ＭＳ Ｐゴシック" charset="0"/>
              </a:defRPr>
            </a:lvl5pPr>
            <a:lvl6pPr marL="2519881" indent="-229080" eaLnBrk="0" fontAlgn="base" hangingPunct="0">
              <a:spcBef>
                <a:spcPct val="0"/>
              </a:spcBef>
              <a:spcAft>
                <a:spcPct val="0"/>
              </a:spcAft>
              <a:defRPr>
                <a:solidFill>
                  <a:schemeClr val="tx1"/>
                </a:solidFill>
                <a:latin typeface="Arial" charset="0"/>
                <a:ea typeface="ＭＳ Ｐゴシック" charset="0"/>
              </a:defRPr>
            </a:lvl6pPr>
            <a:lvl7pPr marL="2978040" indent="-229080" eaLnBrk="0" fontAlgn="base" hangingPunct="0">
              <a:spcBef>
                <a:spcPct val="0"/>
              </a:spcBef>
              <a:spcAft>
                <a:spcPct val="0"/>
              </a:spcAft>
              <a:defRPr>
                <a:solidFill>
                  <a:schemeClr val="tx1"/>
                </a:solidFill>
                <a:latin typeface="Arial" charset="0"/>
                <a:ea typeface="ＭＳ Ｐゴシック" charset="0"/>
              </a:defRPr>
            </a:lvl7pPr>
            <a:lvl8pPr marL="3436199" indent="-229080" eaLnBrk="0" fontAlgn="base" hangingPunct="0">
              <a:spcBef>
                <a:spcPct val="0"/>
              </a:spcBef>
              <a:spcAft>
                <a:spcPct val="0"/>
              </a:spcAft>
              <a:defRPr>
                <a:solidFill>
                  <a:schemeClr val="tx1"/>
                </a:solidFill>
                <a:latin typeface="Arial" charset="0"/>
                <a:ea typeface="ＭＳ Ｐゴシック" charset="0"/>
              </a:defRPr>
            </a:lvl8pPr>
            <a:lvl9pPr marL="3894360" indent="-22908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5776A61-D6C2-7940-A901-AD73FCA0094C}" type="slidenum">
              <a:rPr lang="en-US"/>
              <a:pPr eaLnBrk="1" hangingPunct="1"/>
              <a:t>35</a:t>
            </a:fld>
            <a:endParaRPr lang="en-US"/>
          </a:p>
        </p:txBody>
      </p:sp>
    </p:spTree>
    <p:extLst>
      <p:ext uri="{BB962C8B-B14F-4D97-AF65-F5344CB8AC3E}">
        <p14:creationId xmlns:p14="http://schemas.microsoft.com/office/powerpoint/2010/main" val="235825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9E3EF-7728-464C-BD3E-844BC429B6E9}"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Cisco Live 2014</a:t>
            </a:r>
            <a:endParaRPr lang="en-US"/>
          </a:p>
        </p:txBody>
      </p:sp>
      <p:sp>
        <p:nvSpPr>
          <p:cNvPr id="6" name="Date Placeholder 5"/>
          <p:cNvSpPr>
            <a:spLocks noGrp="1"/>
          </p:cNvSpPr>
          <p:nvPr>
            <p:ph type="dt" idx="12"/>
          </p:nvPr>
        </p:nvSpPr>
        <p:spPr/>
        <p:txBody>
          <a:bodyPr/>
          <a:lstStyle/>
          <a:p>
            <a:fld id="{7A9AE4B9-9963-4EDA-8B48-8AF20B67FFF7}" type="datetime1">
              <a:rPr lang="en-US" smtClean="0"/>
              <a:t>11/03/18</a:t>
            </a:fld>
            <a:endParaRPr lang="en-US"/>
          </a:p>
        </p:txBody>
      </p:sp>
    </p:spTree>
    <p:extLst>
      <p:ext uri="{BB962C8B-B14F-4D97-AF65-F5344CB8AC3E}">
        <p14:creationId xmlns:p14="http://schemas.microsoft.com/office/powerpoint/2010/main" val="197063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39</a:t>
            </a:fld>
            <a:endParaRPr lang="en-US">
              <a:solidFill>
                <a:prstClr val="black"/>
              </a:solidFill>
            </a:endParaRPr>
          </a:p>
        </p:txBody>
      </p:sp>
      <p:sp>
        <p:nvSpPr>
          <p:cNvPr id="5" name="Date Placeholder 4"/>
          <p:cNvSpPr>
            <a:spLocks noGrp="1"/>
          </p:cNvSpPr>
          <p:nvPr>
            <p:ph type="dt" sz="quarter" idx="11"/>
          </p:nvPr>
        </p:nvSpPr>
        <p:spPr/>
        <p:txBody>
          <a:bodyPr/>
          <a:lstStyle/>
          <a:p>
            <a:fld id="{133744E5-5E16-4CAD-9169-683E38E5D99B}" type="datetime1">
              <a:rPr lang="en-US" smtClean="0">
                <a:solidFill>
                  <a:prstClr val="black"/>
                </a:solidFill>
              </a:rPr>
              <a:pPr/>
              <a:t>11/03/18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Cisco Live 2014</a:t>
            </a:r>
            <a:endParaRPr lang="en-US" dirty="0">
              <a:solidFill>
                <a:prstClr val="black"/>
              </a:solidFill>
            </a:endParaRPr>
          </a:p>
        </p:txBody>
      </p:sp>
    </p:spTree>
    <p:extLst>
      <p:ext uri="{BB962C8B-B14F-4D97-AF65-F5344CB8AC3E}">
        <p14:creationId xmlns:p14="http://schemas.microsoft.com/office/powerpoint/2010/main" val="219880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9E3EF-7728-464C-BD3E-844BC429B6E9}" type="slidenum">
              <a:rPr lang="en-US" smtClean="0"/>
              <a:t>2</a:t>
            </a:fld>
            <a:endParaRPr lang="en-US"/>
          </a:p>
        </p:txBody>
      </p:sp>
      <p:sp>
        <p:nvSpPr>
          <p:cNvPr id="5" name="Header Placeholder 4"/>
          <p:cNvSpPr>
            <a:spLocks noGrp="1"/>
          </p:cNvSpPr>
          <p:nvPr>
            <p:ph type="hdr" sz="quarter" idx="11"/>
          </p:nvPr>
        </p:nvSpPr>
        <p:spPr/>
        <p:txBody>
          <a:bodyPr/>
          <a:lstStyle/>
          <a:p>
            <a:r>
              <a:rPr lang="en-US" smtClean="0"/>
              <a:t>Cisco Live 2014</a:t>
            </a:r>
            <a:endParaRPr lang="en-US"/>
          </a:p>
        </p:txBody>
      </p:sp>
      <p:sp>
        <p:nvSpPr>
          <p:cNvPr id="6" name="Date Placeholder 5"/>
          <p:cNvSpPr>
            <a:spLocks noGrp="1"/>
          </p:cNvSpPr>
          <p:nvPr>
            <p:ph type="dt" idx="12"/>
          </p:nvPr>
        </p:nvSpPr>
        <p:spPr/>
        <p:txBody>
          <a:bodyPr/>
          <a:lstStyle/>
          <a:p>
            <a:fld id="{BF26B80F-6F85-4597-97DA-F56C20E4EF23}" type="datetime1">
              <a:rPr lang="en-US" smtClean="0"/>
              <a:t>11/03/18</a:t>
            </a:fld>
            <a:endParaRPr lang="en-US"/>
          </a:p>
        </p:txBody>
      </p:sp>
    </p:spTree>
    <p:extLst>
      <p:ext uri="{BB962C8B-B14F-4D97-AF65-F5344CB8AC3E}">
        <p14:creationId xmlns:p14="http://schemas.microsoft.com/office/powerpoint/2010/main" val="318439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9E3EF-7728-464C-BD3E-844BC429B6E9}" type="slidenum">
              <a:rPr lang="en-US" smtClean="0"/>
              <a:t>3</a:t>
            </a:fld>
            <a:endParaRPr lang="en-US"/>
          </a:p>
        </p:txBody>
      </p:sp>
      <p:sp>
        <p:nvSpPr>
          <p:cNvPr id="5" name="Header Placeholder 4"/>
          <p:cNvSpPr>
            <a:spLocks noGrp="1"/>
          </p:cNvSpPr>
          <p:nvPr>
            <p:ph type="hdr" sz="quarter" idx="11"/>
          </p:nvPr>
        </p:nvSpPr>
        <p:spPr/>
        <p:txBody>
          <a:bodyPr/>
          <a:lstStyle/>
          <a:p>
            <a:r>
              <a:rPr lang="en-US" smtClean="0"/>
              <a:t>Cisco Live 2014</a:t>
            </a:r>
            <a:endParaRPr lang="en-US"/>
          </a:p>
        </p:txBody>
      </p:sp>
      <p:sp>
        <p:nvSpPr>
          <p:cNvPr id="6" name="Date Placeholder 5"/>
          <p:cNvSpPr>
            <a:spLocks noGrp="1"/>
          </p:cNvSpPr>
          <p:nvPr>
            <p:ph type="dt" idx="12"/>
          </p:nvPr>
        </p:nvSpPr>
        <p:spPr/>
        <p:txBody>
          <a:bodyPr/>
          <a:lstStyle/>
          <a:p>
            <a:fld id="{ABAD0774-5283-4AE8-967E-BB3F07D3BC1F}" type="datetime1">
              <a:rPr lang="en-US" smtClean="0"/>
              <a:t>11/03/18</a:t>
            </a:fld>
            <a:endParaRPr lang="en-US"/>
          </a:p>
        </p:txBody>
      </p:sp>
    </p:spTree>
    <p:extLst>
      <p:ext uri="{BB962C8B-B14F-4D97-AF65-F5344CB8AC3E}">
        <p14:creationId xmlns:p14="http://schemas.microsoft.com/office/powerpoint/2010/main" val="216649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sng" dirty="0">
                <a:latin typeface="Arial" panose="020B0604020202020204" pitchFamily="34" charset="0"/>
                <a:cs typeface="Arial" panose="020B0604020202020204" pitchFamily="34" charset="0"/>
              </a:rPr>
              <a:t>Cisco Unified Contact Center Enterprise</a:t>
            </a:r>
            <a:r>
              <a:rPr lang="en-US" sz="1000" dirty="0">
                <a:latin typeface="Arial" panose="020B0604020202020204" pitchFamily="34" charset="0"/>
                <a:cs typeface="Arial" panose="020B0604020202020204" pitchFamily="34" charset="0"/>
              </a:rPr>
              <a:t> is our preeminent, premises-based product. It offers the most advanced functionality and the widest range of features in the product line. This is the solution for you if: </a:t>
            </a:r>
          </a:p>
          <a:p>
            <a:pPr marL="178027" indent="-178027">
              <a:buFont typeface="Arial" panose="020B0604020202020204" pitchFamily="34" charset="0"/>
              <a:buChar char="•"/>
            </a:pPr>
            <a:r>
              <a:rPr lang="en-US" sz="1000" dirty="0">
                <a:latin typeface="Arial" panose="020B0604020202020204" pitchFamily="34" charset="0"/>
                <a:cs typeface="Arial" panose="020B0604020202020204" pitchFamily="34" charset="0"/>
              </a:rPr>
              <a:t>You have proficient in-house IT resources</a:t>
            </a:r>
          </a:p>
          <a:p>
            <a:pPr marL="178027" indent="-178027">
              <a:buFont typeface="Arial" panose="020B0604020202020204" pitchFamily="34" charset="0"/>
              <a:buChar char="•"/>
            </a:pPr>
            <a:r>
              <a:rPr lang="en-US" sz="1000" dirty="0">
                <a:latin typeface="Arial" panose="020B0604020202020204" pitchFamily="34" charset="0"/>
                <a:cs typeface="Arial" panose="020B0604020202020204" pitchFamily="34" charset="0"/>
              </a:rPr>
              <a:t>You want an on-premise solution</a:t>
            </a:r>
          </a:p>
          <a:p>
            <a:pPr marL="178027" indent="-178027">
              <a:buFont typeface="Arial" panose="020B0604020202020204" pitchFamily="34" charset="0"/>
              <a:buChar char="•"/>
            </a:pPr>
            <a:r>
              <a:rPr lang="en-US" sz="1000" dirty="0">
                <a:latin typeface="Arial" panose="020B0604020202020204" pitchFamily="34" charset="0"/>
                <a:cs typeface="Arial" panose="020B0604020202020204" pitchFamily="34" charset="0"/>
              </a:rPr>
              <a:t>You need top-of-the-line features or extensive scalability</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Cisco Packaged Contact Center Enterprise</a:t>
            </a:r>
            <a:r>
              <a:rPr lang="en-US" sz="1000" dirty="0">
                <a:latin typeface="Arial" panose="020B0604020202020204" pitchFamily="34" charset="0"/>
                <a:cs typeface="Arial" panose="020B0604020202020204" pitchFamily="34" charset="0"/>
              </a:rPr>
              <a:t> gives you many of the critical enterprise capabilities of the Cisco Unified Contact Center Enterprise, but packaged into a smaller version. It is easier to set up and less expensive to deploy and maintain. This is the solution for you if: </a:t>
            </a:r>
          </a:p>
          <a:p>
            <a:pPr marL="178027" indent="-178027">
              <a:buFont typeface="Arial" panose="020B0604020202020204" pitchFamily="34" charset="0"/>
              <a:buChar char="•"/>
            </a:pPr>
            <a:r>
              <a:rPr lang="en-US" sz="1000" dirty="0">
                <a:latin typeface="Arial" panose="020B0604020202020204" pitchFamily="34" charset="0"/>
                <a:cs typeface="Arial" panose="020B0604020202020204" pitchFamily="34" charset="0"/>
              </a:rPr>
              <a:t>You want enterprise capabilities but don’t need the full power of Cisco Unified Contact Center Enterprise </a:t>
            </a:r>
          </a:p>
          <a:p>
            <a:endParaRPr lang="en-US" sz="1000" u="sng"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Cisco Unified Contact Center</a:t>
            </a:r>
            <a:r>
              <a:rPr lang="en-US" sz="1000" dirty="0">
                <a:latin typeface="Arial" panose="020B0604020202020204" pitchFamily="34" charset="0"/>
                <a:cs typeface="Arial" panose="020B0604020202020204" pitchFamily="34" charset="0"/>
              </a:rPr>
              <a:t> offers </a:t>
            </a:r>
            <a:r>
              <a:rPr lang="en-US" sz="1000" dirty="0">
                <a:solidFill>
                  <a:prstClr val="black"/>
                </a:solidFill>
                <a:latin typeface="Arial" panose="020B0604020202020204" pitchFamily="34" charset="0"/>
                <a:cs typeface="Arial" panose="020B0604020202020204" pitchFamily="34" charset="0"/>
              </a:rPr>
              <a:t>workforce optimization at an affordable price point. </a:t>
            </a:r>
            <a:r>
              <a:rPr lang="en-US" sz="1000" dirty="0">
                <a:latin typeface="Arial" panose="020B0604020202020204" pitchFamily="34" charset="0"/>
                <a:cs typeface="Arial" panose="020B0604020202020204" pitchFamily="34" charset="0"/>
              </a:rPr>
              <a:t>This is the solution for you if: </a:t>
            </a:r>
          </a:p>
          <a:p>
            <a:pPr marL="178027" indent="-178027">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You’re just starting to explore the world of customer collaboration </a:t>
            </a:r>
            <a:endParaRPr lang="en-US" sz="1000" dirty="0">
              <a:latin typeface="Arial" panose="020B0604020202020204" pitchFamily="34" charset="0"/>
              <a:cs typeface="Arial" panose="020B0604020202020204" pitchFamily="34" charset="0"/>
            </a:endParaRPr>
          </a:p>
          <a:p>
            <a:endParaRPr lang="en-US" sz="1000" u="sng"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Hosted Collaboration Solution for Contact Center</a:t>
            </a:r>
            <a:r>
              <a:rPr lang="en-US" sz="1000" dirty="0">
                <a:latin typeface="Arial" panose="020B0604020202020204" pitchFamily="34" charset="0"/>
                <a:cs typeface="Arial" panose="020B0604020202020204" pitchFamily="34" charset="0"/>
              </a:rPr>
              <a:t> gives you the same capabilities as the Cisco Unified Contact Center Enterprise in a hosted version. This is the solution for you if: </a:t>
            </a:r>
          </a:p>
          <a:p>
            <a:pPr marL="178027" indent="-178027">
              <a:buFont typeface="Arial" panose="020B0604020202020204" pitchFamily="34" charset="0"/>
              <a:buChar char="•"/>
            </a:pPr>
            <a:r>
              <a:rPr lang="en-US" sz="1000" dirty="0">
                <a:latin typeface="Arial" panose="020B0604020202020204" pitchFamily="34" charset="0"/>
                <a:cs typeface="Arial" panose="020B0604020202020204" pitchFamily="34" charset="0"/>
              </a:rPr>
              <a:t>You want comprehensive customer collaboration features but need to focus IT resources on your core business</a:t>
            </a:r>
          </a:p>
          <a:p>
            <a:pPr marL="178027" indent="-178027">
              <a:buFont typeface="Arial" panose="020B0604020202020204" pitchFamily="34" charset="0"/>
              <a:buChar char="•"/>
            </a:pPr>
            <a:r>
              <a:rPr lang="en-US" sz="1000" dirty="0">
                <a:latin typeface="Arial" panose="020B0604020202020204" pitchFamily="34" charset="0"/>
                <a:cs typeface="Arial" panose="020B0604020202020204" pitchFamily="34" charset="0"/>
              </a:rPr>
              <a:t>You prefer an operating expenditure investment model to a capital expenditure model</a:t>
            </a:r>
            <a:endParaRPr lang="en-US" sz="1000" b="1" dirty="0">
              <a:solidFill>
                <a:srgbClr val="000000"/>
              </a:solidFill>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r>
              <a:rPr lang="en-US" dirty="0" smtClean="0"/>
              <a:t>Cisco Live 2014</a:t>
            </a:r>
            <a:endParaRPr lang="en-US" dirty="0"/>
          </a:p>
        </p:txBody>
      </p:sp>
      <p:sp>
        <p:nvSpPr>
          <p:cNvPr id="5" name="Date Placeholder 4"/>
          <p:cNvSpPr>
            <a:spLocks noGrp="1"/>
          </p:cNvSpPr>
          <p:nvPr>
            <p:ph type="dt" idx="11"/>
          </p:nvPr>
        </p:nvSpPr>
        <p:spPr/>
        <p:txBody>
          <a:bodyPr/>
          <a:lstStyle/>
          <a:p>
            <a:fld id="{83C0A028-4E46-498E-A8E2-151823913D64}" type="datetime1">
              <a:rPr lang="en-US" smtClean="0"/>
              <a:t>11/03/18</a:t>
            </a:fld>
            <a:endParaRPr lang="en-US" dirty="0"/>
          </a:p>
        </p:txBody>
      </p:sp>
      <p:sp>
        <p:nvSpPr>
          <p:cNvPr id="6" name="Slide Number Placeholder 5"/>
          <p:cNvSpPr>
            <a:spLocks noGrp="1"/>
          </p:cNvSpPr>
          <p:nvPr>
            <p:ph type="sldNum" sz="quarter" idx="12"/>
          </p:nvPr>
        </p:nvSpPr>
        <p:spPr/>
        <p:txBody>
          <a:bodyPr/>
          <a:lstStyle/>
          <a:p>
            <a:fld id="{4039E3EF-7728-464C-BD3E-844BC429B6E9}" type="slidenum">
              <a:rPr lang="en-US" smtClean="0"/>
              <a:t>4</a:t>
            </a:fld>
            <a:endParaRPr lang="en-US" dirty="0"/>
          </a:p>
        </p:txBody>
      </p:sp>
    </p:spTree>
    <p:extLst>
      <p:ext uri="{BB962C8B-B14F-4D97-AF65-F5344CB8AC3E}">
        <p14:creationId xmlns:p14="http://schemas.microsoft.com/office/powerpoint/2010/main" val="223883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rPr>
              <a:t>Focus: all in one, simplicity</a:t>
            </a:r>
          </a:p>
          <a:p>
            <a:pPr>
              <a:spcBef>
                <a:spcPct val="0"/>
              </a:spcBef>
            </a:pPr>
            <a:r>
              <a:rPr lang="en-US" dirty="0" smtClean="0">
                <a:latin typeface="Arial" pitchFamily="34" charset="0"/>
              </a:rPr>
              <a:t>Maintained that over the years, while adding a lot of value (email, chat, HA, outbound)</a:t>
            </a:r>
          </a:p>
          <a:p>
            <a:pPr>
              <a:spcBef>
                <a:spcPct val="0"/>
              </a:spcBef>
            </a:pPr>
            <a:r>
              <a:rPr lang="en-US" dirty="0" smtClean="0">
                <a:latin typeface="Arial" pitchFamily="34" charset="0"/>
              </a:rPr>
              <a:t>Now started to overhaul</a:t>
            </a:r>
            <a:r>
              <a:rPr lang="en-US" baseline="0" dirty="0" smtClean="0">
                <a:latin typeface="Arial" pitchFamily="34" charset="0"/>
              </a:rPr>
              <a:t> the product step by step. Continuity is key. New reporting, new desktop, new admin. More detail to come.</a:t>
            </a:r>
            <a:endParaRPr lang="en-US" dirty="0" smtClean="0">
              <a:latin typeface="Arial" pitchFamily="34" charset="0"/>
            </a:endParaRPr>
          </a:p>
        </p:txBody>
      </p:sp>
      <p:sp>
        <p:nvSpPr>
          <p:cNvPr id="120835" name="Slide Number Placeholder 3"/>
          <p:cNvSpPr>
            <a:spLocks noGrp="1"/>
          </p:cNvSpPr>
          <p:nvPr>
            <p:ph type="sldNum" sz="quarter" idx="5"/>
          </p:nvPr>
        </p:nvSpPr>
        <p:spPr bwMode="auto">
          <a:xfrm>
            <a:off x="3970939" y="8829676"/>
            <a:ext cx="3037840" cy="465137"/>
          </a:xfrm>
          <a:prstGeom prst="rect">
            <a:avLst/>
          </a:prstGeom>
          <a:noFill/>
          <a:ln>
            <a:miter lim="800000"/>
            <a:headEnd/>
            <a:tailEnd/>
          </a:ln>
        </p:spPr>
        <p:txBody>
          <a:bodyPr lIns="93133" tIns="46565" rIns="93133" bIns="46565"/>
          <a:lstStyle/>
          <a:p>
            <a:fld id="{5B0B4E23-B334-4799-ABA7-CED94B1B41FF}" type="slidenum">
              <a:rPr lang="en-US">
                <a:latin typeface="Arial" pitchFamily="34" charset="0"/>
              </a:rPr>
              <a:pPr/>
              <a:t>5</a:t>
            </a:fld>
            <a:endParaRPr lang="en-US">
              <a:latin typeface="Arial" pitchFamily="34" charset="0"/>
            </a:endParaRPr>
          </a:p>
        </p:txBody>
      </p:sp>
    </p:spTree>
    <p:extLst>
      <p:ext uri="{BB962C8B-B14F-4D97-AF65-F5344CB8AC3E}">
        <p14:creationId xmlns:p14="http://schemas.microsoft.com/office/powerpoint/2010/main" val="46851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9E3EF-7728-464C-BD3E-844BC429B6E9}" type="slidenum">
              <a:rPr lang="en-US" smtClean="0"/>
              <a:t>6</a:t>
            </a:fld>
            <a:endParaRPr lang="en-US"/>
          </a:p>
        </p:txBody>
      </p:sp>
      <p:sp>
        <p:nvSpPr>
          <p:cNvPr id="5" name="Header Placeholder 4"/>
          <p:cNvSpPr>
            <a:spLocks noGrp="1"/>
          </p:cNvSpPr>
          <p:nvPr>
            <p:ph type="hdr" sz="quarter" idx="11"/>
          </p:nvPr>
        </p:nvSpPr>
        <p:spPr/>
        <p:txBody>
          <a:bodyPr/>
          <a:lstStyle/>
          <a:p>
            <a:r>
              <a:rPr lang="en-US" smtClean="0"/>
              <a:t>Cisco Live 2014</a:t>
            </a:r>
            <a:endParaRPr lang="en-US"/>
          </a:p>
        </p:txBody>
      </p:sp>
      <p:sp>
        <p:nvSpPr>
          <p:cNvPr id="6" name="Date Placeholder 5"/>
          <p:cNvSpPr>
            <a:spLocks noGrp="1"/>
          </p:cNvSpPr>
          <p:nvPr>
            <p:ph type="dt" idx="12"/>
          </p:nvPr>
        </p:nvSpPr>
        <p:spPr/>
        <p:txBody>
          <a:bodyPr/>
          <a:lstStyle/>
          <a:p>
            <a:fld id="{ABAD0774-5283-4AE8-967E-BB3F07D3BC1F}" type="datetime1">
              <a:rPr lang="en-US" smtClean="0"/>
              <a:t>11/03/18</a:t>
            </a:fld>
            <a:endParaRPr lang="en-US"/>
          </a:p>
        </p:txBody>
      </p:sp>
    </p:spTree>
    <p:extLst>
      <p:ext uri="{BB962C8B-B14F-4D97-AF65-F5344CB8AC3E}">
        <p14:creationId xmlns:p14="http://schemas.microsoft.com/office/powerpoint/2010/main" val="216649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SIP based CPA – means that the</a:t>
            </a:r>
            <a:r>
              <a:rPr lang="en-US" baseline="0" dirty="0" smtClean="0"/>
              <a:t> </a:t>
            </a:r>
            <a:r>
              <a:rPr lang="en-US" b="1" baseline="0" dirty="0" smtClean="0"/>
              <a:t>CPA will be done at the gateway level, </a:t>
            </a:r>
            <a:r>
              <a:rPr lang="en-US" baseline="0" dirty="0" smtClean="0"/>
              <a:t>requiring a specific gateway IOS level  (Not sure if its supported in ASR and ISR…this was asked at the SEVT)</a:t>
            </a:r>
          </a:p>
          <a:p>
            <a:r>
              <a:rPr lang="en-US" baseline="0" dirty="0" smtClean="0"/>
              <a:t>Blended mode support – for simultaneous inbound &amp; outbound if needed (or go pure outbound too)</a:t>
            </a:r>
          </a:p>
          <a:p>
            <a:r>
              <a:rPr lang="en-US" baseline="0" dirty="0" smtClean="0"/>
              <a:t>Campaign API’s are available now -  3</a:t>
            </a:r>
            <a:r>
              <a:rPr lang="en-US" baseline="30000" dirty="0" smtClean="0"/>
              <a:t>rd</a:t>
            </a:r>
            <a:r>
              <a:rPr lang="en-US" baseline="0" dirty="0" smtClean="0"/>
              <a:t> party developers have created complex apps to work with these</a:t>
            </a:r>
          </a:p>
          <a:p>
            <a:r>
              <a:rPr lang="en-US" baseline="0" dirty="0" err="1" smtClean="0"/>
              <a:t>Config</a:t>
            </a:r>
            <a:r>
              <a:rPr lang="en-US" baseline="0" dirty="0" smtClean="0"/>
              <a:t> API’s to manage outbound </a:t>
            </a:r>
            <a:r>
              <a:rPr lang="en-US" baseline="0" dirty="0" err="1" smtClean="0"/>
              <a:t>configs</a:t>
            </a:r>
            <a:r>
              <a:rPr lang="en-US" baseline="0" dirty="0" smtClean="0"/>
              <a:t> as well</a:t>
            </a:r>
          </a:p>
          <a:p>
            <a:endParaRPr lang="en-US" baseline="0" dirty="0" smtClean="0"/>
          </a:p>
          <a:p>
            <a:r>
              <a:rPr lang="en-US" baseline="0" dirty="0" smtClean="0"/>
              <a:t>-------</a:t>
            </a:r>
          </a:p>
          <a:p>
            <a:r>
              <a:rPr lang="en-US" dirty="0">
                <a:solidFill>
                  <a:srgbClr val="000000"/>
                </a:solidFill>
                <a:latin typeface="Times New Roman" pitchFamily="18" charset="0"/>
              </a:rPr>
              <a:t> </a:t>
            </a:r>
          </a:p>
          <a:p>
            <a:r>
              <a:rPr lang="en-US" dirty="0">
                <a:solidFill>
                  <a:srgbClr val="000000"/>
                </a:solidFill>
                <a:latin typeface="Times New Roman" pitchFamily="18" charset="0"/>
              </a:rPr>
              <a:t>And just so I'm clear on all of it with </a:t>
            </a:r>
            <a:r>
              <a:rPr lang="en-US" b="1" dirty="0">
                <a:solidFill>
                  <a:srgbClr val="000000"/>
                </a:solidFill>
                <a:latin typeface="Times New Roman" pitchFamily="18" charset="0"/>
              </a:rPr>
              <a:t>UCCX 10.5 for Outbound</a:t>
            </a:r>
            <a:r>
              <a:rPr lang="en-US" dirty="0">
                <a:solidFill>
                  <a:srgbClr val="000000"/>
                </a:solidFill>
                <a:latin typeface="Times New Roman" pitchFamily="18" charset="0"/>
              </a:rPr>
              <a:t>:</a:t>
            </a:r>
          </a:p>
          <a:p>
            <a:r>
              <a:rPr lang="en-US" dirty="0">
                <a:solidFill>
                  <a:srgbClr val="000000"/>
                </a:solidFill>
                <a:latin typeface="Times New Roman" pitchFamily="18" charset="0"/>
              </a:rPr>
              <a:t> </a:t>
            </a:r>
          </a:p>
          <a:p>
            <a:r>
              <a:rPr lang="en-US" dirty="0">
                <a:solidFill>
                  <a:srgbClr val="000000"/>
                </a:solidFill>
                <a:latin typeface="Times New Roman" pitchFamily="18" charset="0"/>
              </a:rPr>
              <a:t>-  </a:t>
            </a:r>
            <a:r>
              <a:rPr lang="en-US" b="1" dirty="0">
                <a:solidFill>
                  <a:srgbClr val="000000"/>
                </a:solidFill>
                <a:latin typeface="Times New Roman" pitchFamily="18" charset="0"/>
              </a:rPr>
              <a:t>CAD </a:t>
            </a:r>
            <a:r>
              <a:rPr lang="en-US" dirty="0">
                <a:solidFill>
                  <a:srgbClr val="000000"/>
                </a:solidFill>
                <a:latin typeface="Times New Roman" pitchFamily="18" charset="0"/>
              </a:rPr>
              <a:t>-  supports Preview only</a:t>
            </a:r>
          </a:p>
          <a:p>
            <a:r>
              <a:rPr lang="en-US" dirty="0">
                <a:solidFill>
                  <a:srgbClr val="000000"/>
                </a:solidFill>
                <a:latin typeface="Times New Roman" pitchFamily="18" charset="0"/>
              </a:rPr>
              <a:t> </a:t>
            </a:r>
          </a:p>
          <a:p>
            <a:r>
              <a:rPr lang="en-US" dirty="0">
                <a:solidFill>
                  <a:srgbClr val="000000"/>
                </a:solidFill>
                <a:latin typeface="Times New Roman" pitchFamily="18" charset="0"/>
              </a:rPr>
              <a:t>-  </a:t>
            </a:r>
            <a:r>
              <a:rPr lang="en-US" b="1" dirty="0">
                <a:solidFill>
                  <a:srgbClr val="000000"/>
                </a:solidFill>
                <a:latin typeface="Times New Roman" pitchFamily="18" charset="0"/>
              </a:rPr>
              <a:t>IP IVR</a:t>
            </a:r>
            <a:r>
              <a:rPr lang="en-US" dirty="0">
                <a:solidFill>
                  <a:srgbClr val="000000"/>
                </a:solidFill>
                <a:latin typeface="Times New Roman" pitchFamily="18" charset="0"/>
              </a:rPr>
              <a:t> -  supports Progressive and Predictive</a:t>
            </a:r>
          </a:p>
          <a:p>
            <a:r>
              <a:rPr lang="en-US" dirty="0">
                <a:solidFill>
                  <a:srgbClr val="000000"/>
                </a:solidFill>
                <a:latin typeface="Times New Roman" pitchFamily="18" charset="0"/>
              </a:rPr>
              <a:t> </a:t>
            </a:r>
          </a:p>
          <a:p>
            <a:r>
              <a:rPr lang="en-US" dirty="0">
                <a:solidFill>
                  <a:srgbClr val="000000"/>
                </a:solidFill>
                <a:latin typeface="Times New Roman" pitchFamily="18" charset="0"/>
              </a:rPr>
              <a:t>-  </a:t>
            </a:r>
            <a:r>
              <a:rPr lang="en-US" b="1" dirty="0">
                <a:solidFill>
                  <a:srgbClr val="000000"/>
                </a:solidFill>
                <a:latin typeface="Times New Roman" pitchFamily="18" charset="0"/>
              </a:rPr>
              <a:t>Finesse</a:t>
            </a:r>
            <a:r>
              <a:rPr lang="en-US" dirty="0">
                <a:solidFill>
                  <a:srgbClr val="000000"/>
                </a:solidFill>
                <a:latin typeface="Times New Roman" pitchFamily="18" charset="0"/>
              </a:rPr>
              <a:t> -  supports Direct Preview, Predictive and Progressive </a:t>
            </a:r>
          </a:p>
          <a:p>
            <a:r>
              <a:rPr lang="en-US" dirty="0">
                <a:solidFill>
                  <a:srgbClr val="000000"/>
                </a:solidFill>
                <a:latin typeface="Times New Roman" pitchFamily="18" charset="0"/>
              </a:rPr>
              <a:t> </a:t>
            </a:r>
          </a:p>
          <a:p>
            <a:endParaRPr lang="en-US" dirty="0"/>
          </a:p>
        </p:txBody>
      </p:sp>
      <p:sp>
        <p:nvSpPr>
          <p:cNvPr id="4" name="Slide Number Placeholder 3"/>
          <p:cNvSpPr>
            <a:spLocks noGrp="1"/>
          </p:cNvSpPr>
          <p:nvPr>
            <p:ph type="sldNum" idx="10"/>
          </p:nvPr>
        </p:nvSpPr>
        <p:spPr/>
        <p:txBody>
          <a:bodyPr/>
          <a:lstStyle/>
          <a:p>
            <a:pPr>
              <a:defRPr/>
            </a:pPr>
            <a:fld id="{890A39C9-956C-4661-BF97-B19BF8951BEA}" type="slidenum">
              <a:rPr lang="en-US" smtClean="0"/>
              <a:pPr>
                <a:defRPr/>
              </a:pPr>
              <a:t>17</a:t>
            </a:fld>
            <a:endParaRPr lang="en-US" dirty="0"/>
          </a:p>
        </p:txBody>
      </p:sp>
    </p:spTree>
    <p:extLst>
      <p:ext uri="{BB962C8B-B14F-4D97-AF65-F5344CB8AC3E}">
        <p14:creationId xmlns:p14="http://schemas.microsoft.com/office/powerpoint/2010/main" val="42253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Campaign</a:t>
            </a:r>
            <a:r>
              <a:rPr lang="en-GB" baseline="0" dirty="0" smtClean="0"/>
              <a:t> management interface provides a facility for the campaign administrator to modify many aspects of the outbound campaign.   There are many and sometimes very strict regulations governing what are sometimes termed nuisance calls,  or abandoned calls,   and this facility allows administrators to keep their campaign performance within the prescribed guidelines.    Key Parameters such as lines per agent, call abandon limit,  maximum attempts to dial,  and a number of parameters related to retries all help to have a successful campaign that meets regulatory and customer centric requirements.</a:t>
            </a:r>
            <a:endParaRPr lang="en-GB" dirty="0"/>
          </a:p>
        </p:txBody>
      </p:sp>
      <p:sp>
        <p:nvSpPr>
          <p:cNvPr id="4" name="Slide Number Placeholder 3"/>
          <p:cNvSpPr>
            <a:spLocks noGrp="1"/>
          </p:cNvSpPr>
          <p:nvPr>
            <p:ph type="sldNum" sz="quarter" idx="10"/>
          </p:nvPr>
        </p:nvSpPr>
        <p:spPr/>
        <p:txBody>
          <a:bodyPr/>
          <a:lstStyle/>
          <a:p>
            <a:fld id="{7B2FCB79-2C0C-F84D-A224-30C295992FCE}" type="slidenum">
              <a:rPr lang="en-US" smtClean="0"/>
              <a:t>21</a:t>
            </a:fld>
            <a:endParaRPr lang="en-US"/>
          </a:p>
        </p:txBody>
      </p:sp>
    </p:spTree>
    <p:extLst>
      <p:ext uri="{BB962C8B-B14F-4D97-AF65-F5344CB8AC3E}">
        <p14:creationId xmlns:p14="http://schemas.microsoft.com/office/powerpoint/2010/main" val="416697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CCX 10.5 introduces</a:t>
            </a:r>
            <a:r>
              <a:rPr lang="en-GB" baseline="0" dirty="0" smtClean="0"/>
              <a:t> multi-session </a:t>
            </a:r>
            <a:r>
              <a:rPr lang="en-GB" baseline="0" dirty="0" err="1" smtClean="0"/>
              <a:t>webchat</a:t>
            </a:r>
            <a:r>
              <a:rPr lang="en-GB" baseline="0" dirty="0" smtClean="0"/>
              <a:t>, to cater for those contact </a:t>
            </a:r>
            <a:r>
              <a:rPr lang="en-GB" baseline="0" dirty="0" err="1" smtClean="0"/>
              <a:t>centers</a:t>
            </a:r>
            <a:r>
              <a:rPr lang="en-GB" baseline="0" dirty="0" smtClean="0"/>
              <a:t> making heavy use of </a:t>
            </a:r>
            <a:r>
              <a:rPr lang="en-GB" baseline="0" dirty="0" err="1" smtClean="0"/>
              <a:t>webchat</a:t>
            </a:r>
            <a:r>
              <a:rPr lang="en-GB" baseline="0" dirty="0" smtClean="0"/>
              <a:t>.   The agent experience is greatly simplified by having this functionality smoothly integrated in the Finesse desktop,   and the associated  live and historical reports available for chats ensures that Contact </a:t>
            </a:r>
            <a:r>
              <a:rPr lang="en-GB" baseline="0" dirty="0" err="1" smtClean="0"/>
              <a:t>center</a:t>
            </a:r>
            <a:r>
              <a:rPr lang="en-GB" baseline="0" dirty="0" smtClean="0"/>
              <a:t> performance  and individual agents can be credited with their agent </a:t>
            </a:r>
            <a:r>
              <a:rPr lang="en-GB" baseline="0" dirty="0" err="1" smtClean="0"/>
              <a:t>webchat</a:t>
            </a:r>
            <a:r>
              <a:rPr lang="en-GB" baseline="0" dirty="0" smtClean="0"/>
              <a:t> activity. </a:t>
            </a:r>
            <a:endParaRPr lang="en-GB" dirty="0"/>
          </a:p>
        </p:txBody>
      </p:sp>
      <p:sp>
        <p:nvSpPr>
          <p:cNvPr id="4" name="Slide Number Placeholder 3"/>
          <p:cNvSpPr>
            <a:spLocks noGrp="1"/>
          </p:cNvSpPr>
          <p:nvPr>
            <p:ph type="sldNum" sz="quarter" idx="10"/>
          </p:nvPr>
        </p:nvSpPr>
        <p:spPr/>
        <p:txBody>
          <a:bodyPr/>
          <a:lstStyle/>
          <a:p>
            <a:fld id="{7B2FCB79-2C0C-F84D-A224-30C295992FCE}" type="slidenum">
              <a:rPr lang="en-US" smtClean="0"/>
              <a:t>22</a:t>
            </a:fld>
            <a:endParaRPr lang="en-US"/>
          </a:p>
        </p:txBody>
      </p:sp>
    </p:spTree>
    <p:extLst>
      <p:ext uri="{BB962C8B-B14F-4D97-AF65-F5344CB8AC3E}">
        <p14:creationId xmlns:p14="http://schemas.microsoft.com/office/powerpoint/2010/main" val="121210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hyperlink" Target="https://www.ciscolive.com/online"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8947"/>
            <a:ext cx="8513064" cy="765432"/>
          </a:xfrm>
        </p:spPr>
        <p:txBody>
          <a:bodyPr/>
          <a:lstStyle>
            <a:lvl1pPr>
              <a:defRPr baseline="0"/>
            </a:lvl1pPr>
          </a:lstStyle>
          <a:p>
            <a:endParaRPr lang="en-US" dirty="0"/>
          </a:p>
        </p:txBody>
      </p:sp>
      <p:sp>
        <p:nvSpPr>
          <p:cNvPr id="5" name="Content Placeholder 4"/>
          <p:cNvSpPr>
            <a:spLocks noGrp="1"/>
          </p:cNvSpPr>
          <p:nvPr>
            <p:ph sz="quarter" idx="11"/>
          </p:nvPr>
        </p:nvSpPr>
        <p:spPr>
          <a:xfrm>
            <a:off x="304800" y="1077913"/>
            <a:ext cx="8513064" cy="33988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1483888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4 Heavy Graphics">
    <p:bg bwMode="auto">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9144000" cy="2857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hasCustomPrompt="1"/>
          </p:nvPr>
        </p:nvSpPr>
        <p:spPr>
          <a:xfrm>
            <a:off x="304799" y="155576"/>
            <a:ext cx="8513064" cy="434974"/>
          </a:xfrm>
        </p:spPr>
        <p:txBody>
          <a:bodyPr/>
          <a:lstStyle>
            <a:lvl1pPr>
              <a:defRPr baseline="0"/>
            </a:lvl1pPr>
          </a:lstStyle>
          <a:p>
            <a:r>
              <a:rPr lang="en-US" dirty="0" smtClean="0"/>
              <a:t>Slide Title</a:t>
            </a:r>
            <a:endParaRPr lang="en-US" dirty="0"/>
          </a:p>
        </p:txBody>
      </p:sp>
      <p:sp>
        <p:nvSpPr>
          <p:cNvPr id="5"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610710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Footer and Logo">
    <p:spTree>
      <p:nvGrpSpPr>
        <p:cNvPr id="1" name=""/>
        <p:cNvGrpSpPr/>
        <p:nvPr/>
      </p:nvGrpSpPr>
      <p:grpSpPr>
        <a:xfrm>
          <a:off x="0" y="0"/>
          <a:ext cx="0" cy="0"/>
          <a:chOff x="0" y="0"/>
          <a:chExt cx="0" cy="0"/>
        </a:xfrm>
      </p:grpSpPr>
      <p:sp>
        <p:nvSpPr>
          <p:cNvPr id="2" name="Rectangle 1"/>
          <p:cNvSpPr/>
          <p:nvPr userDrawn="1"/>
        </p:nvSpPr>
        <p:spPr bwMode="white">
          <a:xfrm>
            <a:off x="0" y="1"/>
            <a:ext cx="9144000" cy="82867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dirty="0" err="1">
              <a:solidFill>
                <a:srgbClr val="FFFFFF"/>
              </a:solidFill>
              <a:sym typeface="Arial" pitchFamily="-107" charset="0"/>
            </a:endParaRPr>
          </a:p>
        </p:txBody>
      </p:sp>
      <p:sp>
        <p:nvSpPr>
          <p:cNvPr id="4"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26351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Page Number">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grpSp>
        <p:nvGrpSpPr>
          <p:cNvPr id="5" name="Group 4"/>
          <p:cNvGrpSpPr/>
          <p:nvPr userDrawn="1"/>
        </p:nvGrpSpPr>
        <p:grpSpPr>
          <a:xfrm>
            <a:off x="6858000" y="4617966"/>
            <a:ext cx="2183291" cy="425583"/>
            <a:chOff x="6858000" y="4617966"/>
            <a:chExt cx="2183291" cy="425583"/>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1748202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1060925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er Title Slide">
    <p:spTree>
      <p:nvGrpSpPr>
        <p:cNvPr id="1" name=""/>
        <p:cNvGrpSpPr/>
        <p:nvPr/>
      </p:nvGrpSpPr>
      <p:grpSpPr>
        <a:xfrm>
          <a:off x="0" y="0"/>
          <a:ext cx="0" cy="0"/>
          <a:chOff x="0" y="0"/>
          <a:chExt cx="0" cy="0"/>
        </a:xfrm>
      </p:grpSpPr>
      <p:pic>
        <p:nvPicPr>
          <p:cNvPr id="6146" name="Picture 2" descr="C:\Users\Kirk Travel\Dropbox\Cisco Live 2014\From Rick\JPGs 125dpi Images\125dpi Image-02.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0577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title" hasCustomPrompt="1"/>
          </p:nvPr>
        </p:nvSpPr>
        <p:spPr bwMode="white">
          <a:xfrm>
            <a:off x="669746" y="1831745"/>
            <a:ext cx="6089869" cy="1212398"/>
          </a:xfrm>
          <a:prstGeom prst="rect">
            <a:avLst/>
          </a:prstGeom>
          <a:noFill/>
          <a:ln w="12700">
            <a:noFill/>
            <a:miter lim="800000"/>
            <a:headEnd/>
            <a:tailEnd/>
          </a:ln>
          <a:effectLst/>
        </p:spPr>
        <p:txBody>
          <a:bodyPr lIns="91440" tIns="45720" rIns="91440" bIns="45720"/>
          <a:lstStyle>
            <a:lvl1pPr>
              <a:defRPr sz="2800" b="0" baseline="0">
                <a:solidFill>
                  <a:schemeClr val="bg1"/>
                </a:solidFill>
              </a:defRPr>
            </a:lvl1pPr>
          </a:lstStyle>
          <a:p>
            <a:pPr lvl="0"/>
            <a:r>
              <a:rPr lang="en-US" dirty="0" smtClean="0">
                <a:sym typeface="Arial" pitchFamily="-107" charset="0"/>
              </a:rPr>
              <a:t>Presentation Title</a:t>
            </a:r>
            <a:endParaRPr lang="en-US" dirty="0">
              <a:sym typeface="Arial" pitchFamily="-107" charset="0"/>
            </a:endParaRPr>
          </a:p>
        </p:txBody>
      </p:sp>
      <p:sp>
        <p:nvSpPr>
          <p:cNvPr id="3" name="Rectangle 3"/>
          <p:cNvSpPr>
            <a:spLocks noGrp="1" noChangeArrowheads="1"/>
          </p:cNvSpPr>
          <p:nvPr>
            <p:ph idx="1" hasCustomPrompt="1"/>
          </p:nvPr>
        </p:nvSpPr>
        <p:spPr bwMode="auto">
          <a:xfrm>
            <a:off x="675288" y="3194841"/>
            <a:ext cx="7178040" cy="367509"/>
          </a:xfrm>
          <a:prstGeom prst="rect">
            <a:avLst/>
          </a:prstGeom>
          <a:noFill/>
          <a:ln w="12700">
            <a:noFill/>
            <a:miter lim="800000"/>
            <a:headEnd/>
            <a:tailEnd/>
          </a:ln>
          <a:effectLst/>
        </p:spPr>
        <p:txBody>
          <a:bodyPr lIns="91440" tIns="45720" rIns="91440" bIns="45720"/>
          <a:lstStyle>
            <a:lvl1pPr marL="1786" indent="0">
              <a:buFontTx/>
              <a:buNone/>
              <a:defRPr sz="1400">
                <a:solidFill>
                  <a:srgbClr val="000000"/>
                </a:solidFill>
              </a:defRPr>
            </a:lvl1pPr>
          </a:lstStyle>
          <a:p>
            <a:pPr lvl="0"/>
            <a:r>
              <a:rPr lang="en-US" dirty="0" smtClean="0">
                <a:sym typeface="Arial" pitchFamily="-107" charset="0"/>
              </a:rPr>
              <a:t>Session ID</a:t>
            </a:r>
            <a:endParaRPr lang="en-US" dirty="0">
              <a:sym typeface="Arial" pitchFamily="-107" charset="0"/>
            </a:endParaRPr>
          </a:p>
        </p:txBody>
      </p:sp>
      <p:sp>
        <p:nvSpPr>
          <p:cNvPr id="9" name="Text Placeholder 8"/>
          <p:cNvSpPr>
            <a:spLocks noGrp="1"/>
          </p:cNvSpPr>
          <p:nvPr>
            <p:ph type="body" sz="quarter" idx="10" hasCustomPrompt="1"/>
          </p:nvPr>
        </p:nvSpPr>
        <p:spPr>
          <a:xfrm>
            <a:off x="673129" y="3682999"/>
            <a:ext cx="7178040" cy="1055688"/>
          </a:xfrm>
        </p:spPr>
        <p:txBody>
          <a:bodyPr lIns="91440" tIns="45720" rIns="91440" bIns="45720"/>
          <a:lstStyle>
            <a:lvl1pPr marL="1785" indent="0">
              <a:buNone/>
              <a:defRPr sz="1800" baseline="0">
                <a:solidFill>
                  <a:schemeClr val="tx1"/>
                </a:solidFill>
              </a:defRPr>
            </a:lvl1pPr>
            <a:lvl2pPr marL="192881" indent="0">
              <a:buNone/>
              <a:defRPr/>
            </a:lvl2pPr>
            <a:lvl3pPr marL="386655" indent="0">
              <a:buNone/>
              <a:defRPr/>
            </a:lvl3pPr>
            <a:lvl4pPr marL="546497" indent="0">
              <a:buNone/>
              <a:defRPr/>
            </a:lvl4pPr>
            <a:lvl5pPr marL="706338" indent="0">
              <a:buNone/>
              <a:defRPr/>
            </a:lvl5pPr>
          </a:lstStyle>
          <a:p>
            <a:pPr lvl="0"/>
            <a:r>
              <a:rPr lang="en-US" dirty="0" smtClean="0"/>
              <a:t>Presenter Name and Title</a:t>
            </a:r>
          </a:p>
        </p:txBody>
      </p:sp>
      <p:grpSp>
        <p:nvGrpSpPr>
          <p:cNvPr id="8" name="Group 7"/>
          <p:cNvGrpSpPr/>
          <p:nvPr userDrawn="1"/>
        </p:nvGrpSpPr>
        <p:grpSpPr>
          <a:xfrm>
            <a:off x="6858000" y="4617966"/>
            <a:ext cx="2183291" cy="425583"/>
            <a:chOff x="6858000" y="4617966"/>
            <a:chExt cx="2183291" cy="425583"/>
          </a:xfrm>
        </p:grpSpPr>
        <p:pic>
          <p:nvPicPr>
            <p:cNvPr id="10"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3583644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pic>
        <p:nvPicPr>
          <p:cNvPr id="5" name="Picture 2" descr="C:\Users\Kirk Travel\Dropbox\Cisco Live 2014\From Rick\JPGs 125dpi Images\125dpi Image-04.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286"/>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bwMode="white">
          <a:xfrm>
            <a:off x="606425" y="1878699"/>
            <a:ext cx="8281511" cy="1142052"/>
          </a:xfrm>
        </p:spPr>
        <p:txBody>
          <a:bodyPr anchor="ctr"/>
          <a:lstStyle>
            <a:lvl1pPr>
              <a:defRPr sz="3200" b="0">
                <a:solidFill>
                  <a:schemeClr val="bg1"/>
                </a:solidFill>
              </a:defRPr>
            </a:lvl1pPr>
          </a:lstStyle>
          <a:p>
            <a:r>
              <a:rPr lang="en-US" dirty="0" smtClean="0"/>
              <a:t>Segue Slide</a:t>
            </a:r>
            <a:endParaRPr lang="en-US" dirty="0"/>
          </a:p>
        </p:txBody>
      </p:sp>
      <p:grpSp>
        <p:nvGrpSpPr>
          <p:cNvPr id="2" name="Group 1"/>
          <p:cNvGrpSpPr/>
          <p:nvPr userDrawn="1"/>
        </p:nvGrpSpPr>
        <p:grpSpPr>
          <a:xfrm>
            <a:off x="6858000" y="4617720"/>
            <a:ext cx="2183291" cy="425829"/>
            <a:chOff x="6858000" y="4617720"/>
            <a:chExt cx="2183291" cy="425829"/>
          </a:xfrm>
        </p:grpSpPr>
        <p:sp>
          <p:nvSpPr>
            <p:cNvPr id="9" name="TextBox 8"/>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chemeClr val="bg1"/>
                  </a:solidFill>
                  <a:latin typeface="CiscoSansTT" panose="020B0503020201020303" pitchFamily="34" charset="0"/>
                </a:rPr>
                <a:t>Local Edition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617720"/>
              <a:ext cx="1034141" cy="347472"/>
            </a:xfrm>
            <a:prstGeom prst="rect">
              <a:avLst/>
            </a:prstGeom>
          </p:spPr>
        </p:pic>
      </p:grpSp>
    </p:spTree>
    <p:extLst>
      <p:ext uri="{BB962C8B-B14F-4D97-AF65-F5344CB8AC3E}">
        <p14:creationId xmlns:p14="http://schemas.microsoft.com/office/powerpoint/2010/main" val="2774177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309872"/>
          </a:xfrm>
          <a:prstGeom prst="rect">
            <a:avLst/>
          </a:prstGeom>
        </p:spPr>
      </p:pic>
      <p:sp>
        <p:nvSpPr>
          <p:cNvPr id="6" name="Title 1"/>
          <p:cNvSpPr>
            <a:spLocks noGrp="1"/>
          </p:cNvSpPr>
          <p:nvPr>
            <p:ph type="title"/>
          </p:nvPr>
        </p:nvSpPr>
        <p:spPr>
          <a:xfrm>
            <a:off x="304800" y="218947"/>
            <a:ext cx="4876800" cy="765432"/>
          </a:xfrm>
        </p:spPr>
        <p:txBody>
          <a:bodyPr/>
          <a:lstStyle>
            <a:lvl1pPr>
              <a:defRPr baseline="0">
                <a:solidFill>
                  <a:schemeClr val="bg1"/>
                </a:solidFill>
              </a:defRPr>
            </a:lvl1pPr>
          </a:lstStyle>
          <a:p>
            <a:endParaRPr lang="en-US" dirty="0"/>
          </a:p>
        </p:txBody>
      </p:sp>
      <p:sp>
        <p:nvSpPr>
          <p:cNvPr id="7" name="Content Placeholder 4"/>
          <p:cNvSpPr>
            <a:spLocks noGrp="1"/>
          </p:cNvSpPr>
          <p:nvPr>
            <p:ph sz="quarter" idx="11"/>
          </p:nvPr>
        </p:nvSpPr>
        <p:spPr>
          <a:xfrm>
            <a:off x="304800" y="1077912"/>
            <a:ext cx="4876800" cy="3017838"/>
          </a:xfrm>
        </p:spPr>
        <p:txBody>
          <a:bodyPr/>
          <a:lstStyle>
            <a:lvl1pPr>
              <a:buClr>
                <a:srgbClr val="0C65B7"/>
              </a:buClr>
              <a:defRPr>
                <a:solidFill>
                  <a:schemeClr val="bg1"/>
                </a:solidFill>
              </a:defRPr>
            </a:lvl1pPr>
            <a:lvl2pPr>
              <a:buClr>
                <a:srgbClr val="0C65B7"/>
              </a:buClr>
              <a:defRPr>
                <a:solidFill>
                  <a:schemeClr val="bg1"/>
                </a:solidFill>
              </a:defRPr>
            </a:lvl2pPr>
            <a:lvl3pPr>
              <a:buClr>
                <a:srgbClr val="0C65B7"/>
              </a:buClr>
              <a:defRPr>
                <a:solidFill>
                  <a:schemeClr val="bg1"/>
                </a:solidFill>
              </a:defRPr>
            </a:lvl3pPr>
            <a:lvl4pPr>
              <a:buClr>
                <a:srgbClr val="0C65B7"/>
              </a:buClr>
              <a:defRPr>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4"/>
          <p:cNvSpPr>
            <a:spLocks noChangeArrowheads="1"/>
          </p:cNvSpPr>
          <p:nvPr userDrawn="1"/>
        </p:nvSpPr>
        <p:spPr bwMode="black">
          <a:xfrm>
            <a:off x="1283527" y="4948994"/>
            <a:ext cx="2177196"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 </a:t>
            </a:r>
            <a:r>
              <a:rPr lang="en-US" sz="700" dirty="0" smtClean="0">
                <a:solidFill>
                  <a:schemeClr val="bg2"/>
                </a:solidFill>
                <a:sym typeface="Arial" pitchFamily="34" charset="0"/>
              </a:rPr>
              <a:t>2014 </a:t>
            </a:r>
            <a:r>
              <a:rPr lang="en-US" sz="700" dirty="0">
                <a:solidFill>
                  <a:schemeClr val="bg2"/>
                </a:solidFill>
                <a:sym typeface="Arial" pitchFamily="34" charset="0"/>
              </a:rPr>
              <a:t>Cisco and/or its affiliates. All rights reserved.</a:t>
            </a:r>
          </a:p>
        </p:txBody>
      </p:sp>
      <p:sp>
        <p:nvSpPr>
          <p:cNvPr id="14" name="Rectangle 6"/>
          <p:cNvSpPr>
            <a:spLocks noChangeArrowheads="1"/>
          </p:cNvSpPr>
          <p:nvPr userDrawn="1"/>
        </p:nvSpPr>
        <p:spPr bwMode="black">
          <a:xfrm>
            <a:off x="347332" y="4948994"/>
            <a:ext cx="79214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195" tIns="23097" rIns="46195" bIns="23097" anchor="b">
            <a:spAutoFit/>
          </a:bodyPr>
          <a:lstStyle/>
          <a:p>
            <a:pPr defTabSz="458093" fontAlgn="base">
              <a:spcBef>
                <a:spcPct val="0"/>
              </a:spcBef>
              <a:spcAft>
                <a:spcPct val="0"/>
              </a:spcAft>
            </a:pPr>
            <a:r>
              <a:rPr lang="en-US" sz="700" dirty="0" err="1" smtClean="0">
                <a:solidFill>
                  <a:schemeClr val="bg2"/>
                </a:solidFill>
                <a:sym typeface="Arial" pitchFamily="34" charset="0"/>
              </a:rPr>
              <a:t>Presentation_ID</a:t>
            </a:r>
            <a:endParaRPr lang="en-US" sz="700" dirty="0">
              <a:solidFill>
                <a:schemeClr val="bg2"/>
              </a:solidFill>
              <a:sym typeface="Arial" pitchFamily="34" charset="0"/>
            </a:endParaRPr>
          </a:p>
        </p:txBody>
      </p:sp>
      <p:sp>
        <p:nvSpPr>
          <p:cNvPr id="15" name="Rectangle 4"/>
          <p:cNvSpPr>
            <a:spLocks noChangeArrowheads="1"/>
          </p:cNvSpPr>
          <p:nvPr userDrawn="1"/>
        </p:nvSpPr>
        <p:spPr bwMode="black">
          <a:xfrm>
            <a:off x="3604777" y="4948994"/>
            <a:ext cx="58381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Cisco Public</a:t>
            </a:r>
          </a:p>
        </p:txBody>
      </p:sp>
      <p:sp>
        <p:nvSpPr>
          <p:cNvPr id="1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grpSp>
        <p:nvGrpSpPr>
          <p:cNvPr id="10" name="Group 9"/>
          <p:cNvGrpSpPr/>
          <p:nvPr userDrawn="1"/>
        </p:nvGrpSpPr>
        <p:grpSpPr>
          <a:xfrm>
            <a:off x="6858000" y="4617966"/>
            <a:ext cx="2183291" cy="425583"/>
            <a:chOff x="6858000" y="4617966"/>
            <a:chExt cx="2183291" cy="425583"/>
          </a:xfrm>
        </p:grpSpPr>
        <p:pic>
          <p:nvPicPr>
            <p:cNvPr id="12"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892009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gue Video">
    <p:spTree>
      <p:nvGrpSpPr>
        <p:cNvPr id="1" name=""/>
        <p:cNvGrpSpPr/>
        <p:nvPr/>
      </p:nvGrpSpPr>
      <p:grpSpPr>
        <a:xfrm>
          <a:off x="0" y="0"/>
          <a:ext cx="0" cy="0"/>
          <a:chOff x="0" y="0"/>
          <a:chExt cx="0" cy="0"/>
        </a:xfrm>
      </p:grpSpPr>
      <p:pic>
        <p:nvPicPr>
          <p:cNvPr id="4098" name="Picture 2" descr="C:\Users\Kirk Travel\Dropbox\Cisco Live 2014\From Rick\JPGs 125dpi Images\125dpi Image-05.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827091"/>
            <a:ext cx="9144000" cy="12362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bwMode="white">
          <a:xfrm>
            <a:off x="606425" y="1938151"/>
            <a:ext cx="7253007" cy="1014149"/>
          </a:xfrm>
        </p:spPr>
        <p:txBody>
          <a:bodyPr anchor="ctr" anchorCtr="0"/>
          <a:lstStyle>
            <a:lvl1pPr>
              <a:defRPr sz="3200" b="0">
                <a:solidFill>
                  <a:schemeClr val="bg1"/>
                </a:solidFill>
              </a:defRPr>
            </a:lvl1pPr>
          </a:lstStyle>
          <a:p>
            <a:r>
              <a:rPr lang="en-US" dirty="0" smtClean="0"/>
              <a:t>Click to Edit Video Title Slide</a:t>
            </a:r>
            <a:endParaRPr lang="en-US" dirty="0"/>
          </a:p>
        </p:txBody>
      </p:sp>
      <p:grpSp>
        <p:nvGrpSpPr>
          <p:cNvPr id="5" name="Group 4"/>
          <p:cNvGrpSpPr/>
          <p:nvPr userDrawn="1"/>
        </p:nvGrpSpPr>
        <p:grpSpPr>
          <a:xfrm>
            <a:off x="6858000" y="4617966"/>
            <a:ext cx="2183291" cy="425583"/>
            <a:chOff x="6858000" y="4617966"/>
            <a:chExt cx="2183291" cy="425583"/>
          </a:xfrm>
        </p:grpSpPr>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968982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gue Demo">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827090"/>
            <a:ext cx="9144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7"/>
          <p:cNvSpPr>
            <a:spLocks noGrp="1"/>
          </p:cNvSpPr>
          <p:nvPr>
            <p:ph type="title" hasCustomPrompt="1"/>
          </p:nvPr>
        </p:nvSpPr>
        <p:spPr bwMode="white">
          <a:xfrm>
            <a:off x="606425" y="1938151"/>
            <a:ext cx="7253007" cy="1014149"/>
          </a:xfrm>
        </p:spPr>
        <p:txBody>
          <a:bodyPr anchor="ctr" anchorCtr="0"/>
          <a:lstStyle>
            <a:lvl1pPr>
              <a:defRPr sz="3200" b="0">
                <a:solidFill>
                  <a:schemeClr val="bg1"/>
                </a:solidFill>
              </a:defRPr>
            </a:lvl1pPr>
          </a:lstStyle>
          <a:p>
            <a:r>
              <a:rPr lang="en-US" dirty="0" smtClean="0"/>
              <a:t>Click to Edit Demo Title Slide</a:t>
            </a:r>
            <a:endParaRPr lang="en-US" dirty="0"/>
          </a:p>
        </p:txBody>
      </p:sp>
      <p:grpSp>
        <p:nvGrpSpPr>
          <p:cNvPr id="6" name="Group 5"/>
          <p:cNvGrpSpPr/>
          <p:nvPr userDrawn="1"/>
        </p:nvGrpSpPr>
        <p:grpSpPr>
          <a:xfrm>
            <a:off x="6858000" y="4617966"/>
            <a:ext cx="2183291" cy="425583"/>
            <a:chOff x="6858000" y="4617966"/>
            <a:chExt cx="2183291" cy="425583"/>
          </a:xfrm>
        </p:grpSpPr>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3341464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916680"/>
            <a:ext cx="9144000" cy="1226820"/>
          </a:xfrm>
          <a:prstGeom prst="rect">
            <a:avLst/>
          </a:prstGeom>
        </p:spPr>
      </p:pic>
      <p:sp>
        <p:nvSpPr>
          <p:cNvPr id="6" name="Text Placeholder 4"/>
          <p:cNvSpPr>
            <a:spLocks noGrp="1"/>
          </p:cNvSpPr>
          <p:nvPr>
            <p:ph type="body" sz="quarter" idx="13" hasCustomPrompt="1"/>
          </p:nvPr>
        </p:nvSpPr>
        <p:spPr>
          <a:xfrm>
            <a:off x="357850" y="1352550"/>
            <a:ext cx="7338350" cy="1733550"/>
          </a:xfrm>
        </p:spPr>
        <p:txBody>
          <a:bodyPr/>
          <a:lstStyle>
            <a:lvl1pPr marL="112713" indent="-111125">
              <a:lnSpc>
                <a:spcPct val="100000"/>
              </a:lnSpc>
              <a:spcBef>
                <a:spcPts val="0"/>
              </a:spcBef>
              <a:buClr>
                <a:schemeClr val="tx1"/>
              </a:buClr>
              <a:buSzPct val="100000"/>
              <a:buFont typeface="Arial" panose="020B0604020202020204" pitchFamily="34" charset="0"/>
              <a:buChar char="“"/>
              <a:defRPr sz="2000" baseline="0"/>
            </a:lvl1pPr>
          </a:lstStyle>
          <a:p>
            <a:pPr lvl="0"/>
            <a:r>
              <a:rPr lang="en-US" dirty="0" smtClean="0"/>
              <a:t>Quote goes here.”</a:t>
            </a:r>
          </a:p>
        </p:txBody>
      </p:sp>
      <p:sp>
        <p:nvSpPr>
          <p:cNvPr id="4" name="Text Placeholder 3"/>
          <p:cNvSpPr>
            <a:spLocks noGrp="1"/>
          </p:cNvSpPr>
          <p:nvPr>
            <p:ph type="body" sz="quarter" idx="14" hasCustomPrompt="1"/>
          </p:nvPr>
        </p:nvSpPr>
        <p:spPr>
          <a:xfrm>
            <a:off x="2763520" y="2800350"/>
            <a:ext cx="4876800" cy="609600"/>
          </a:xfrm>
        </p:spPr>
        <p:txBody>
          <a:bodyPr/>
          <a:lstStyle>
            <a:lvl1pPr marL="1785" indent="0" algn="r">
              <a:spcBef>
                <a:spcPts val="0"/>
              </a:spcBef>
              <a:buNone/>
              <a:defRPr sz="1600" baseline="0">
                <a:solidFill>
                  <a:schemeClr val="accent1"/>
                </a:solidFill>
              </a:defRPr>
            </a:lvl1pPr>
          </a:lstStyle>
          <a:p>
            <a:pPr lvl="0"/>
            <a:r>
              <a:rPr lang="en-US" dirty="0" smtClean="0"/>
              <a:t>Click to edit Source Name</a:t>
            </a:r>
          </a:p>
          <a:p>
            <a:pPr lvl="0"/>
            <a:r>
              <a:rPr lang="en-US" dirty="0" smtClean="0"/>
              <a:t>Company Name</a:t>
            </a:r>
          </a:p>
        </p:txBody>
      </p:sp>
      <p:grpSp>
        <p:nvGrpSpPr>
          <p:cNvPr id="8" name="Group 7"/>
          <p:cNvGrpSpPr/>
          <p:nvPr userDrawn="1"/>
        </p:nvGrpSpPr>
        <p:grpSpPr>
          <a:xfrm>
            <a:off x="6858000" y="4617720"/>
            <a:ext cx="2183291" cy="425829"/>
            <a:chOff x="6858000" y="4617720"/>
            <a:chExt cx="2183291" cy="425829"/>
          </a:xfrm>
        </p:grpSpPr>
        <p:sp>
          <p:nvSpPr>
            <p:cNvPr id="9" name="TextBox 8"/>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chemeClr val="bg1"/>
                  </a:solidFill>
                  <a:latin typeface="CiscoSansTT" panose="020B0503020201020303" pitchFamily="34" charset="0"/>
                </a:rPr>
                <a:t>Local Edition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617720"/>
              <a:ext cx="1034141" cy="347472"/>
            </a:xfrm>
            <a:prstGeom prst="rect">
              <a:avLst/>
            </a:prstGeom>
          </p:spPr>
        </p:pic>
      </p:grpSp>
    </p:spTree>
    <p:extLst>
      <p:ext uri="{BB962C8B-B14F-4D97-AF65-F5344CB8AC3E}">
        <p14:creationId xmlns:p14="http://schemas.microsoft.com/office/powerpoint/2010/main" val="3712233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955841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valuation Layout">
    <p:spTree>
      <p:nvGrpSpPr>
        <p:cNvPr id="1" name=""/>
        <p:cNvGrpSpPr/>
        <p:nvPr/>
      </p:nvGrpSpPr>
      <p:grpSpPr>
        <a:xfrm>
          <a:off x="0" y="0"/>
          <a:ext cx="0" cy="0"/>
          <a:chOff x="0" y="0"/>
          <a:chExt cx="0" cy="0"/>
        </a:xfrm>
      </p:grpSpPr>
      <p:sp>
        <p:nvSpPr>
          <p:cNvPr id="12" name="Rectangle 11"/>
          <p:cNvSpPr/>
          <p:nvPr userDrawn="1"/>
        </p:nvSpPr>
        <p:spPr>
          <a:xfrm>
            <a:off x="304800" y="365327"/>
            <a:ext cx="684257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251" lvl="0" indent="-6251" eaLnBrk="0" fontAlgn="base" hangingPunct="0">
              <a:lnSpc>
                <a:spcPct val="90000"/>
              </a:lnSpc>
              <a:spcBef>
                <a:spcPct val="0"/>
              </a:spcBef>
              <a:spcAft>
                <a:spcPct val="0"/>
              </a:spcAft>
            </a:pPr>
            <a:r>
              <a:rPr lang="en-US" sz="2800" b="0" baseline="0" dirty="0" smtClean="0">
                <a:solidFill>
                  <a:schemeClr val="accent1"/>
                </a:solidFill>
                <a:latin typeface="+mj-lt"/>
                <a:ea typeface="+mj-ea"/>
                <a:cs typeface="+mj-cs"/>
                <a:sym typeface="Arial" pitchFamily="34" charset="0"/>
              </a:rPr>
              <a:t>Complete Your Online Session Evaluation</a:t>
            </a:r>
            <a:endParaRPr lang="en-US" sz="2800" b="0" baseline="0" dirty="0">
              <a:solidFill>
                <a:schemeClr val="accent1"/>
              </a:solidFill>
              <a:latin typeface="+mj-lt"/>
              <a:ea typeface="+mj-ea"/>
              <a:cs typeface="+mj-cs"/>
              <a:sym typeface="Arial" pitchFamily="34" charset="0"/>
            </a:endParaRP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pic>
        <p:nvPicPr>
          <p:cNvPr id="6" name="Picture 5" descr="CiscoLive_girl_with_tablet.jpg"/>
          <p:cNvPicPr>
            <a:picLocks noChangeAspect="1"/>
          </p:cNvPicPr>
          <p:nvPr userDrawn="1"/>
        </p:nvPicPr>
        <p:blipFill rotWithShape="1">
          <a:blip r:embed="rId2">
            <a:extLst>
              <a:ext uri="{28A0092B-C50C-407E-A947-70E740481C1C}">
                <a14:useLocalDpi xmlns:a14="http://schemas.microsoft.com/office/drawing/2010/main" val="0"/>
              </a:ext>
            </a:extLst>
          </a:blip>
          <a:srcRect t="23851" b="23933"/>
          <a:stretch/>
        </p:blipFill>
        <p:spPr>
          <a:xfrm>
            <a:off x="4748784" y="1200513"/>
            <a:ext cx="4088476" cy="2475145"/>
          </a:xfrm>
          <a:prstGeom prst="rect">
            <a:avLst/>
          </a:prstGeom>
        </p:spPr>
      </p:pic>
      <p:sp>
        <p:nvSpPr>
          <p:cNvPr id="8" name="Content Placeholder 2"/>
          <p:cNvSpPr txBox="1">
            <a:spLocks/>
          </p:cNvSpPr>
          <p:nvPr userDrawn="1"/>
        </p:nvSpPr>
        <p:spPr>
          <a:xfrm>
            <a:off x="304800" y="1077913"/>
            <a:ext cx="4343400" cy="2245230"/>
          </a:xfrm>
          <a:prstGeom prst="rect">
            <a:avLst/>
          </a:prstGeom>
        </p:spPr>
        <p:txBody>
          <a:bodyPr wrap="square">
            <a:spAutoFit/>
          </a:bodyPr>
          <a:lstStyle>
            <a:lvl1pPr marL="187523" indent="-185738" algn="l" rtl="0" eaLnBrk="0" fontAlgn="base" hangingPunct="0">
              <a:lnSpc>
                <a:spcPct val="90000"/>
              </a:lnSpc>
              <a:spcBef>
                <a:spcPts val="1200"/>
              </a:spcBef>
              <a:spcAft>
                <a:spcPct val="0"/>
              </a:spcAft>
              <a:buClr>
                <a:srgbClr val="0C65B7"/>
              </a:buClr>
              <a:buSzPct val="10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1"/>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1"/>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r>
              <a:rPr lang="en-US" dirty="0">
                <a:solidFill>
                  <a:srgbClr val="000000"/>
                </a:solidFill>
              </a:rPr>
              <a:t>Give us your feedback and </a:t>
            </a:r>
            <a:r>
              <a:rPr lang="en-US" dirty="0" smtClean="0">
                <a:solidFill>
                  <a:srgbClr val="000000"/>
                </a:solidFill>
              </a:rPr>
              <a:t>you</a:t>
            </a:r>
            <a:br>
              <a:rPr lang="en-US" dirty="0" smtClean="0">
                <a:solidFill>
                  <a:srgbClr val="000000"/>
                </a:solidFill>
              </a:rPr>
            </a:br>
            <a:r>
              <a:rPr lang="en-US" dirty="0" smtClean="0">
                <a:solidFill>
                  <a:srgbClr val="000000"/>
                </a:solidFill>
              </a:rPr>
              <a:t>could </a:t>
            </a:r>
            <a:r>
              <a:rPr lang="en-US" dirty="0">
                <a:solidFill>
                  <a:srgbClr val="000000"/>
                </a:solidFill>
              </a:rPr>
              <a:t>win fabulous prizes. </a:t>
            </a:r>
            <a:r>
              <a:rPr lang="en-US" dirty="0" smtClean="0">
                <a:solidFill>
                  <a:srgbClr val="000000"/>
                </a:solidFill>
              </a:rPr>
              <a:t>Winners </a:t>
            </a:r>
            <a:r>
              <a:rPr lang="en-US" dirty="0">
                <a:solidFill>
                  <a:srgbClr val="000000"/>
                </a:solidFill>
              </a:rPr>
              <a:t>announced daily.</a:t>
            </a:r>
          </a:p>
          <a:p>
            <a:pPr>
              <a:defRPr/>
            </a:pPr>
            <a:r>
              <a:rPr lang="en-US" dirty="0" smtClean="0"/>
              <a:t>Complete </a:t>
            </a:r>
            <a:r>
              <a:rPr lang="en-US" dirty="0"/>
              <a:t>your session evaluation through the Cisco Live mobile </a:t>
            </a:r>
            <a:r>
              <a:rPr lang="en-US" dirty="0" smtClean="0"/>
              <a:t>app</a:t>
            </a:r>
            <a:br>
              <a:rPr lang="en-US" dirty="0" smtClean="0"/>
            </a:br>
            <a:r>
              <a:rPr lang="en-US" dirty="0" smtClean="0"/>
              <a:t>or </a:t>
            </a:r>
            <a:r>
              <a:rPr lang="en-US" dirty="0"/>
              <a:t>visit one </a:t>
            </a:r>
            <a:r>
              <a:rPr lang="en-US" dirty="0" smtClean="0"/>
              <a:t>of the interactive kiosks located throughout the convention center.</a:t>
            </a:r>
            <a:endParaRPr lang="en-US" b="0" u="sng" dirty="0">
              <a:solidFill>
                <a:schemeClr val="accent2"/>
              </a:solidFill>
              <a:sym typeface="Arial" charset="0"/>
            </a:endParaRPr>
          </a:p>
        </p:txBody>
      </p:sp>
      <p:sp>
        <p:nvSpPr>
          <p:cNvPr id="3" name="TextBox 2"/>
          <p:cNvSpPr txBox="1"/>
          <p:nvPr userDrawn="1"/>
        </p:nvSpPr>
        <p:spPr>
          <a:xfrm>
            <a:off x="4724400" y="3714750"/>
            <a:ext cx="4191000" cy="677621"/>
          </a:xfrm>
          <a:prstGeom prst="rect">
            <a:avLst/>
          </a:prstGeom>
          <a:noFill/>
        </p:spPr>
        <p:txBody>
          <a:bodyPr wrap="square" rtlCol="0">
            <a:spAutoFit/>
          </a:bodyPr>
          <a:lstStyle/>
          <a:p>
            <a:pPr marL="0" marR="0" indent="0" algn="l" defTabSz="914400" rtl="0" eaLnBrk="1" fontAlgn="auto" latinLnBrk="0" hangingPunct="1">
              <a:lnSpc>
                <a:spcPct val="90000"/>
              </a:lnSpc>
              <a:spcBef>
                <a:spcPts val="600"/>
              </a:spcBef>
              <a:spcAft>
                <a:spcPts val="0"/>
              </a:spcAft>
              <a:buClrTx/>
              <a:buSzTx/>
              <a:buFontTx/>
              <a:buNone/>
              <a:tabLst/>
              <a:defRPr/>
            </a:pPr>
            <a:r>
              <a:rPr lang="en-US" sz="1400" dirty="0" smtClean="0">
                <a:latin typeface="+mn-lt"/>
                <a:ea typeface="Apple LiGothic Medium" pitchFamily="2" charset="-120"/>
              </a:rPr>
              <a:t>Don’t forget: Cisco Live sessions will be available for viewing</a:t>
            </a:r>
            <a:r>
              <a:rPr lang="en-US" sz="1400" baseline="0" dirty="0" smtClean="0">
                <a:latin typeface="+mn-lt"/>
                <a:ea typeface="Apple LiGothic Medium" pitchFamily="2" charset="-120"/>
              </a:rPr>
              <a:t> </a:t>
            </a:r>
            <a:r>
              <a:rPr lang="en-US" sz="1400" dirty="0" smtClean="0">
                <a:latin typeface="+mn-lt"/>
                <a:ea typeface="Apple LiGothic Medium" pitchFamily="2" charset="-120"/>
              </a:rPr>
              <a:t>on-demand after the event at </a:t>
            </a:r>
            <a:r>
              <a:rPr lang="en-US" sz="1400" b="0" u="sng" dirty="0" smtClean="0">
                <a:solidFill>
                  <a:schemeClr val="accent2"/>
                </a:solidFill>
                <a:latin typeface="+mn-lt"/>
                <a:ea typeface="Apple LiGothic Medium" pitchFamily="2" charset="-120"/>
                <a:hlinkClick r:id="rId3"/>
              </a:rPr>
              <a:t>CiscoLive.com/Online</a:t>
            </a:r>
            <a:r>
              <a:rPr lang="en-US" sz="1400" b="0" u="sng" dirty="0" smtClean="0">
                <a:solidFill>
                  <a:schemeClr val="accent2"/>
                </a:solidFill>
                <a:latin typeface="+mn-lt"/>
                <a:ea typeface="Apple LiGothic Medium" pitchFamily="2" charset="-120"/>
              </a:rPr>
              <a:t> </a:t>
            </a:r>
            <a:endParaRPr lang="en-US" sz="1600" dirty="0" smtClean="0">
              <a:solidFill>
                <a:srgbClr val="000000"/>
              </a:solidFill>
              <a:latin typeface="+mn-lt"/>
            </a:endParaRPr>
          </a:p>
        </p:txBody>
      </p:sp>
    </p:spTree>
    <p:extLst>
      <p:ext uri="{BB962C8B-B14F-4D97-AF65-F5344CB8AC3E}">
        <p14:creationId xmlns:p14="http://schemas.microsoft.com/office/powerpoint/2010/main" val="1831943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eme Graphic">
    <p:spTree>
      <p:nvGrpSpPr>
        <p:cNvPr id="1" name=""/>
        <p:cNvGrpSpPr/>
        <p:nvPr/>
      </p:nvGrpSpPr>
      <p:grpSpPr>
        <a:xfrm>
          <a:off x="0" y="0"/>
          <a:ext cx="0" cy="0"/>
          <a:chOff x="0" y="0"/>
          <a:chExt cx="0" cy="0"/>
        </a:xfrm>
      </p:grpSpPr>
      <p:pic>
        <p:nvPicPr>
          <p:cNvPr id="10" name="Picture 4" descr="C:\Users\Kirk Travel\Dropbox\Cisco Live 2014\From Rick\JPGs 125dpi Images\125dpi Image-06.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13" y="0"/>
            <a:ext cx="914562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58628" y="1864655"/>
            <a:ext cx="2640012" cy="7804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60055" y="448837"/>
            <a:ext cx="712787" cy="37771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6858000" y="4617966"/>
            <a:ext cx="2183291" cy="425583"/>
            <a:chOff x="6858000" y="4617966"/>
            <a:chExt cx="2183291" cy="425583"/>
          </a:xfrm>
        </p:grpSpPr>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40451294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1" name="Picture 4" descr="C:\Users\Kirk Travel\Dropbox\Cisco Live 2014\From Rick\JPGs 125dpi Images\125dpi Image-06.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gray">
          <a:xfrm>
            <a:off x="-813" y="0"/>
            <a:ext cx="914562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60055" y="448837"/>
            <a:ext cx="712787" cy="3777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54437" y="2134814"/>
            <a:ext cx="24939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userDrawn="1"/>
        </p:nvGrpSpPr>
        <p:grpSpPr>
          <a:xfrm>
            <a:off x="6858000" y="4617966"/>
            <a:ext cx="2183291" cy="425583"/>
            <a:chOff x="6858000" y="4617966"/>
            <a:chExt cx="2183291" cy="425583"/>
          </a:xfrm>
        </p:grpSpPr>
        <p:pic>
          <p:nvPicPr>
            <p:cNvPr id="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1349725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2" name="Group 1"/>
          <p:cNvGrpSpPr/>
          <p:nvPr userDrawn="1"/>
        </p:nvGrpSpPr>
        <p:grpSpPr bwMode="invGray">
          <a:xfrm>
            <a:off x="2743200" y="1442604"/>
            <a:ext cx="3655787" cy="1932708"/>
            <a:chOff x="2743200" y="1442604"/>
            <a:chExt cx="3655787" cy="1932708"/>
          </a:xfrm>
          <a:solidFill>
            <a:schemeClr val="accent1"/>
          </a:solidFill>
        </p:grpSpPr>
        <p:sp>
          <p:nvSpPr>
            <p:cNvPr id="5" name="Rectangle 4"/>
            <p:cNvSpPr>
              <a:spLocks noChangeArrowheads="1"/>
            </p:cNvSpPr>
            <p:nvPr/>
          </p:nvSpPr>
          <p:spPr bwMode="invGray">
            <a:xfrm>
              <a:off x="3773026" y="2725892"/>
              <a:ext cx="166790" cy="631922"/>
            </a:xfrm>
            <a:prstGeom prst="rect">
              <a:avLst/>
            </a:prstGeom>
            <a:grpFill/>
            <a:ln w="9525">
              <a:noFill/>
              <a:miter lim="800000"/>
              <a:headEnd/>
              <a:tailEnd/>
            </a:ln>
          </p:spPr>
          <p:txBody>
            <a:bodyPr/>
            <a:lstStyle/>
            <a:p>
              <a:endParaRPr lang="en-US">
                <a:solidFill>
                  <a:srgbClr val="FF0000"/>
                </a:solidFill>
                <a:latin typeface="+mj-lt"/>
              </a:endParaRPr>
            </a:p>
          </p:txBody>
        </p:sp>
        <p:sp>
          <p:nvSpPr>
            <p:cNvPr id="6" name="Freeform 5"/>
            <p:cNvSpPr>
              <a:spLocks/>
            </p:cNvSpPr>
            <p:nvPr/>
          </p:nvSpPr>
          <p:spPr bwMode="invGray">
            <a:xfrm>
              <a:off x="4744670" y="2708392"/>
              <a:ext cx="482913" cy="66692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FF0000"/>
                </a:solidFill>
                <a:latin typeface="+mj-lt"/>
              </a:endParaRPr>
            </a:p>
          </p:txBody>
        </p:sp>
        <p:sp>
          <p:nvSpPr>
            <p:cNvPr id="7" name="Freeform 6"/>
            <p:cNvSpPr>
              <a:spLocks/>
            </p:cNvSpPr>
            <p:nvPr/>
          </p:nvSpPr>
          <p:spPr bwMode="invGray">
            <a:xfrm>
              <a:off x="3074840" y="2708392"/>
              <a:ext cx="482913" cy="66692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FF0000"/>
                </a:solidFill>
                <a:latin typeface="+mj-lt"/>
              </a:endParaRPr>
            </a:p>
          </p:txBody>
        </p:sp>
        <p:sp>
          <p:nvSpPr>
            <p:cNvPr id="8" name="Freeform 7"/>
            <p:cNvSpPr>
              <a:spLocks noEditPoints="1"/>
            </p:cNvSpPr>
            <p:nvPr/>
          </p:nvSpPr>
          <p:spPr bwMode="invGray">
            <a:xfrm>
              <a:off x="5402130" y="2708392"/>
              <a:ext cx="663279" cy="66692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FF0000"/>
                </a:solidFill>
                <a:latin typeface="+mj-lt"/>
              </a:endParaRPr>
            </a:p>
          </p:txBody>
        </p:sp>
        <p:sp>
          <p:nvSpPr>
            <p:cNvPr id="9" name="Freeform 8"/>
            <p:cNvSpPr>
              <a:spLocks/>
            </p:cNvSpPr>
            <p:nvPr/>
          </p:nvSpPr>
          <p:spPr bwMode="invGray">
            <a:xfrm>
              <a:off x="4155090" y="2708392"/>
              <a:ext cx="432490" cy="66692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FF0000"/>
                </a:solidFill>
                <a:latin typeface="+mj-lt"/>
              </a:endParaRPr>
            </a:p>
          </p:txBody>
        </p:sp>
        <p:sp>
          <p:nvSpPr>
            <p:cNvPr id="10" name="Freeform 9"/>
            <p:cNvSpPr>
              <a:spLocks/>
            </p:cNvSpPr>
            <p:nvPr/>
          </p:nvSpPr>
          <p:spPr bwMode="invGray">
            <a:xfrm>
              <a:off x="2743200" y="1959807"/>
              <a:ext cx="157091" cy="32471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FF0000"/>
                </a:solidFill>
                <a:latin typeface="+mj-lt"/>
              </a:endParaRPr>
            </a:p>
          </p:txBody>
        </p:sp>
        <p:sp>
          <p:nvSpPr>
            <p:cNvPr id="11" name="Freeform 10"/>
            <p:cNvSpPr>
              <a:spLocks/>
            </p:cNvSpPr>
            <p:nvPr/>
          </p:nvSpPr>
          <p:spPr bwMode="invGray">
            <a:xfrm>
              <a:off x="3183445" y="1742036"/>
              <a:ext cx="157091" cy="5424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2" name="Freeform 11"/>
            <p:cNvSpPr>
              <a:spLocks/>
            </p:cNvSpPr>
            <p:nvPr/>
          </p:nvSpPr>
          <p:spPr bwMode="invGray">
            <a:xfrm>
              <a:off x="3615935" y="1442604"/>
              <a:ext cx="157091" cy="99941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3" name="Freeform 12"/>
            <p:cNvSpPr>
              <a:spLocks/>
            </p:cNvSpPr>
            <p:nvPr/>
          </p:nvSpPr>
          <p:spPr bwMode="invGray">
            <a:xfrm>
              <a:off x="4056180" y="1742036"/>
              <a:ext cx="157091" cy="54248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4" name="Freeform 13"/>
            <p:cNvSpPr>
              <a:spLocks/>
            </p:cNvSpPr>
            <p:nvPr/>
          </p:nvSpPr>
          <p:spPr bwMode="invGray">
            <a:xfrm>
              <a:off x="4486729" y="1959807"/>
              <a:ext cx="166790" cy="32471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FF0000"/>
                </a:solidFill>
                <a:latin typeface="+mj-lt"/>
              </a:endParaRPr>
            </a:p>
          </p:txBody>
        </p:sp>
        <p:sp>
          <p:nvSpPr>
            <p:cNvPr id="15" name="Freeform 14"/>
            <p:cNvSpPr>
              <a:spLocks/>
            </p:cNvSpPr>
            <p:nvPr/>
          </p:nvSpPr>
          <p:spPr bwMode="invGray">
            <a:xfrm>
              <a:off x="4926975" y="1742036"/>
              <a:ext cx="159032" cy="5424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6" name="Freeform 15"/>
            <p:cNvSpPr>
              <a:spLocks/>
            </p:cNvSpPr>
            <p:nvPr/>
          </p:nvSpPr>
          <p:spPr bwMode="invGray">
            <a:xfrm>
              <a:off x="5367223" y="1442604"/>
              <a:ext cx="159032" cy="99941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7" name="Freeform 16"/>
            <p:cNvSpPr>
              <a:spLocks/>
            </p:cNvSpPr>
            <p:nvPr/>
          </p:nvSpPr>
          <p:spPr bwMode="invGray">
            <a:xfrm>
              <a:off x="5799710" y="1742036"/>
              <a:ext cx="159032" cy="54248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FF0000"/>
                </a:solidFill>
                <a:latin typeface="+mj-lt"/>
              </a:endParaRPr>
            </a:p>
          </p:txBody>
        </p:sp>
        <p:sp>
          <p:nvSpPr>
            <p:cNvPr id="18" name="Freeform 17"/>
            <p:cNvSpPr>
              <a:spLocks/>
            </p:cNvSpPr>
            <p:nvPr/>
          </p:nvSpPr>
          <p:spPr bwMode="invGray">
            <a:xfrm>
              <a:off x="6239955" y="1959807"/>
              <a:ext cx="159032" cy="32471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FF0000"/>
                </a:solidFill>
                <a:latin typeface="+mj-lt"/>
              </a:endParaRPr>
            </a:p>
          </p:txBody>
        </p:sp>
      </p:grpSp>
    </p:spTree>
    <p:extLst>
      <p:ext uri="{BB962C8B-B14F-4D97-AF65-F5344CB8AC3E}">
        <p14:creationId xmlns:p14="http://schemas.microsoft.com/office/powerpoint/2010/main" val="698419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303452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59"/>
            <a:ext cx="4117446" cy="2265389"/>
          </a:xfrm>
        </p:spPr>
        <p:txBody>
          <a:bodyPr vert="horz" lIns="61718" tIns="34289" rIns="61718" bIns="34289" rtlCol="0" anchor="ctr" anchorCtr="0">
            <a:noAutofit/>
          </a:bodyPr>
          <a:lstStyle>
            <a:lvl1pPr marL="0" indent="0" algn="l" defTabSz="685777"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424" tIns="45712" rIns="91424" bIns="45712"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05"/>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55406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lIns="91424" tIns="45712" rIns="91424" bIns="45712">
            <a:noAutofit/>
          </a:bodyPr>
          <a:lstStyle>
            <a:lvl1pPr marL="280940" indent="-223801">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916" indent="-215864">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589" indent="-17142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073" indent="-171422">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495" indent="-168247">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08150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5" name="Round Same Side Corner Rectangle 4"/>
          <p:cNvSpPr/>
          <p:nvPr userDrawn="1"/>
        </p:nvSpPr>
        <p:spPr>
          <a:xfrm>
            <a:off x="347753" y="1031083"/>
            <a:ext cx="8452067" cy="3754040"/>
          </a:xfrm>
          <a:prstGeom prst="round2SameRect">
            <a:avLst>
              <a:gd name="adj1" fmla="val 2327"/>
              <a:gd name="adj2" fmla="val 0"/>
            </a:avLst>
          </a:prstGeom>
          <a:gradFill>
            <a:gsLst>
              <a:gs pos="0">
                <a:srgbClr val="EBF9FF"/>
              </a:gs>
              <a:gs pos="100000">
                <a:schemeClr val="bg1"/>
              </a:gs>
            </a:gsLst>
            <a:lin ang="5400000" scaled="0"/>
          </a:gradFill>
          <a:ln>
            <a:noFill/>
          </a:ln>
          <a:effectLst>
            <a:innerShdw blurRad="63500" dist="25400" dir="162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2" name="Title 1"/>
          <p:cNvSpPr>
            <a:spLocks noGrp="1"/>
          </p:cNvSpPr>
          <p:nvPr>
            <p:ph type="title"/>
          </p:nvPr>
        </p:nvSpPr>
        <p:spPr>
          <a:xfrm>
            <a:off x="229702" y="324161"/>
            <a:ext cx="8580923" cy="628650"/>
          </a:xfrm>
        </p:spPr>
        <p:txBody>
          <a:bodyPr anchor="t" anchorCtr="0"/>
          <a:lstStyle>
            <a:lvl1pPr algn="l" defTabSz="68589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a:prstGeom prst="rect">
            <a:avLst/>
          </a:prstGeom>
        </p:spPr>
        <p:txBody>
          <a:bodyPr>
            <a:noAutofit/>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861508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and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176"/>
            <a:ext cx="8513064" cy="434974"/>
          </a:xfrm>
        </p:spPr>
        <p:txBody>
          <a:bodyPr/>
          <a:lstStyle>
            <a:lvl1pPr>
              <a:defRPr baseline="0"/>
            </a:lvl1pPr>
          </a:lstStyle>
          <a:p>
            <a:r>
              <a:rPr lang="en-US" dirty="0" smtClean="0"/>
              <a:t>Slide Title</a:t>
            </a:r>
            <a:endParaRPr lang="en-US" dirty="0"/>
          </a:p>
        </p:txBody>
      </p:sp>
      <p:sp>
        <p:nvSpPr>
          <p:cNvPr id="5" name="Content Placeholder 4"/>
          <p:cNvSpPr>
            <a:spLocks noGrp="1"/>
          </p:cNvSpPr>
          <p:nvPr>
            <p:ph sz="quarter" idx="11"/>
          </p:nvPr>
        </p:nvSpPr>
        <p:spPr>
          <a:xfrm>
            <a:off x="304800" y="1241425"/>
            <a:ext cx="8513064" cy="333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2"/>
          </p:nvPr>
        </p:nvSpPr>
        <p:spPr>
          <a:xfrm>
            <a:off x="304800" y="8191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112538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048"/>
            <a:ext cx="8513064" cy="434974"/>
          </a:xfrm>
        </p:spPr>
        <p:txBody>
          <a:bodyPr/>
          <a:lstStyle>
            <a:lvl1pPr>
              <a:defRPr baseline="0"/>
            </a:lvl1pPr>
          </a:lstStyle>
          <a:p>
            <a:r>
              <a:rPr lang="en-US" dirty="0" smtClean="0"/>
              <a:t>Slide Title</a:t>
            </a:r>
            <a:endParaRPr lang="en-US" dirty="0"/>
          </a:p>
        </p:txBody>
      </p:sp>
      <p:sp>
        <p:nvSpPr>
          <p:cNvPr id="6" name="Text Placeholder 5"/>
          <p:cNvSpPr>
            <a:spLocks noGrp="1"/>
          </p:cNvSpPr>
          <p:nvPr>
            <p:ph type="body" sz="quarter" idx="12"/>
          </p:nvPr>
        </p:nvSpPr>
        <p:spPr>
          <a:xfrm>
            <a:off x="304800" y="82296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927664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8947"/>
            <a:ext cx="8513064" cy="765432"/>
          </a:xfrm>
        </p:spPr>
        <p:txBody>
          <a:bodyPr/>
          <a:lstStyle>
            <a:lvl1pPr>
              <a:defRPr baseline="0"/>
            </a:lvl1pPr>
          </a:lstStyle>
          <a:p>
            <a:endParaRPr lang="en-US" dirty="0"/>
          </a:p>
        </p:txBody>
      </p:sp>
      <p:sp>
        <p:nvSpPr>
          <p:cNvPr id="5" name="Content Placeholder 4"/>
          <p:cNvSpPr>
            <a:spLocks noGrp="1"/>
          </p:cNvSpPr>
          <p:nvPr>
            <p:ph sz="quarter" idx="11"/>
          </p:nvPr>
        </p:nvSpPr>
        <p:spPr>
          <a:xfrm>
            <a:off x="304800" y="1077912"/>
            <a:ext cx="4069080"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2"/>
          </p:nvPr>
        </p:nvSpPr>
        <p:spPr>
          <a:xfrm>
            <a:off x="4748784" y="1077913"/>
            <a:ext cx="4069080" cy="34242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204833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Created dual column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176"/>
            <a:ext cx="8513064" cy="434974"/>
          </a:xfrm>
        </p:spPr>
        <p:txBody>
          <a:bodyPr/>
          <a:lstStyle>
            <a:lvl1pPr>
              <a:defRPr baseline="0"/>
            </a:lvl1pPr>
          </a:lstStyle>
          <a:p>
            <a:r>
              <a:rPr lang="en-US" dirty="0" smtClean="0"/>
              <a:t>Slide Title</a:t>
            </a:r>
            <a:endParaRPr lang="en-US" dirty="0"/>
          </a:p>
        </p:txBody>
      </p:sp>
      <p:sp>
        <p:nvSpPr>
          <p:cNvPr id="5" name="Content Placeholder 4"/>
          <p:cNvSpPr>
            <a:spLocks noGrp="1"/>
          </p:cNvSpPr>
          <p:nvPr>
            <p:ph sz="quarter" idx="11"/>
          </p:nvPr>
        </p:nvSpPr>
        <p:spPr>
          <a:xfrm>
            <a:off x="304801" y="1241425"/>
            <a:ext cx="4069080" cy="333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2"/>
          </p:nvPr>
        </p:nvSpPr>
        <p:spPr>
          <a:xfrm>
            <a:off x="304800" y="8191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Content Placeholder 6"/>
          <p:cNvSpPr>
            <a:spLocks noGrp="1"/>
          </p:cNvSpPr>
          <p:nvPr>
            <p:ph sz="quarter" idx="13"/>
          </p:nvPr>
        </p:nvSpPr>
        <p:spPr>
          <a:xfrm>
            <a:off x="4748784" y="1241425"/>
            <a:ext cx="4069080" cy="33432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1837981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04800" y="219456"/>
            <a:ext cx="8513064" cy="7654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baseline="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04800" y="1100307"/>
            <a:ext cx="2624328" cy="3715533"/>
          </a:xfrm>
        </p:spPr>
        <p:txBody>
          <a:bodyPr lIns="91440" tIns="45720" rIns="91440" bIns="45720"/>
          <a:lstStyle>
            <a:lvl1pPr>
              <a:spcBef>
                <a:spcPts val="1200"/>
              </a:spcBef>
              <a:buClr>
                <a:srgbClr val="168ACB"/>
              </a:buClr>
              <a:defRPr sz="1600">
                <a:solidFill>
                  <a:srgbClr val="000000"/>
                </a:solidFill>
              </a:defRPr>
            </a:lvl1pPr>
            <a:lvl2pPr>
              <a:spcBef>
                <a:spcPts val="400"/>
              </a:spcBef>
              <a:defRPr sz="1400">
                <a:solidFill>
                  <a:srgbClr val="000000"/>
                </a:solidFill>
              </a:defRPr>
            </a:lvl2pPr>
            <a:lvl3pPr>
              <a:spcBef>
                <a:spcPts val="200"/>
              </a:spcBef>
              <a:defRPr sz="1200">
                <a:solidFill>
                  <a:srgbClr val="000000"/>
                </a:solidFill>
              </a:defRPr>
            </a:lvl3pPr>
            <a:lvl4pPr>
              <a:spcBef>
                <a:spcPts val="200"/>
              </a:spcBef>
              <a:defRPr sz="1000">
                <a:solidFill>
                  <a:srgbClr val="000000"/>
                </a:solidFill>
              </a:defRPr>
            </a:lvl4pPr>
            <a:lvl5pPr>
              <a:spcBef>
                <a:spcPts val="675"/>
              </a:spcBef>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0"/>
          </p:nvPr>
        </p:nvSpPr>
        <p:spPr>
          <a:xfrm>
            <a:off x="6193536" y="1100307"/>
            <a:ext cx="2624328" cy="3717925"/>
          </a:xfrm>
        </p:spPr>
        <p:txBody>
          <a:bodyPr lIns="91440" tIns="45720" rIns="91440" bIns="45720"/>
          <a:lstStyle>
            <a:lvl1pPr>
              <a:defRPr sz="1600">
                <a:solidFill>
                  <a:srgbClr val="000000"/>
                </a:solidFill>
              </a:defRPr>
            </a:lvl1pPr>
            <a:lvl2pPr>
              <a:defRPr sz="1400">
                <a:solidFill>
                  <a:srgbClr val="000000"/>
                </a:solidFill>
              </a:defRPr>
            </a:lvl2pPr>
            <a:lvl3pPr>
              <a:defRPr sz="1200">
                <a:solidFill>
                  <a:srgbClr val="000000"/>
                </a:solidFill>
              </a:defRPr>
            </a:lvl3pPr>
            <a:lvl4pPr>
              <a:defRPr sz="10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1"/>
          </p:nvPr>
        </p:nvSpPr>
        <p:spPr>
          <a:xfrm>
            <a:off x="3249168" y="1100307"/>
            <a:ext cx="2624328" cy="3724275"/>
          </a:xfrm>
        </p:spPr>
        <p:txBody>
          <a:bodyPr lIns="91440" tIns="45720" rIns="91440" bIns="45720"/>
          <a:lstStyle>
            <a:lvl1pPr>
              <a:defRPr sz="1600">
                <a:solidFill>
                  <a:srgbClr val="000000"/>
                </a:solidFill>
              </a:defRPr>
            </a:lvl1pPr>
            <a:lvl2pPr>
              <a:defRPr sz="1400">
                <a:solidFill>
                  <a:srgbClr val="000000"/>
                </a:solidFill>
              </a:defRPr>
            </a:lvl2pPr>
            <a:lvl3pPr>
              <a:defRPr sz="1200">
                <a:solidFill>
                  <a:srgbClr val="000000"/>
                </a:solidFill>
              </a:defRPr>
            </a:lvl3pPr>
            <a:lvl4pPr>
              <a:defRPr sz="10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3479306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with Text 4 Heavy Graphics">
    <p:bg bwMode="auto">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9144000" cy="2857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hasCustomPrompt="1"/>
          </p:nvPr>
        </p:nvSpPr>
        <p:spPr>
          <a:xfrm>
            <a:off x="304799" y="155576"/>
            <a:ext cx="8513064" cy="434974"/>
          </a:xfrm>
        </p:spPr>
        <p:txBody>
          <a:bodyPr/>
          <a:lstStyle>
            <a:lvl1pPr>
              <a:defRPr baseline="0"/>
            </a:lvl1pPr>
          </a:lstStyle>
          <a:p>
            <a:r>
              <a:rPr lang="en-US" dirty="0" smtClean="0"/>
              <a:t>Slide Title</a:t>
            </a:r>
            <a:endParaRPr lang="en-US" dirty="0"/>
          </a:p>
        </p:txBody>
      </p:sp>
      <p:sp>
        <p:nvSpPr>
          <p:cNvPr id="6" name="Text Placeholder 5"/>
          <p:cNvSpPr>
            <a:spLocks noGrp="1"/>
          </p:cNvSpPr>
          <p:nvPr>
            <p:ph type="body" sz="quarter" idx="12"/>
          </p:nvPr>
        </p:nvSpPr>
        <p:spPr>
          <a:xfrm>
            <a:off x="304799" y="5905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Content Placeholder 6"/>
          <p:cNvSpPr>
            <a:spLocks noGrp="1"/>
          </p:cNvSpPr>
          <p:nvPr>
            <p:ph sz="quarter" idx="13"/>
          </p:nvPr>
        </p:nvSpPr>
        <p:spPr>
          <a:xfrm>
            <a:off x="304799" y="1077913"/>
            <a:ext cx="8513064" cy="3475037"/>
          </a:xfrm>
        </p:spPr>
        <p:txBody>
          <a:bodyPr/>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4180797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4 Heavy Graphics">
    <p:bg bwMode="auto">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9144000" cy="2857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hasCustomPrompt="1"/>
          </p:nvPr>
        </p:nvSpPr>
        <p:spPr>
          <a:xfrm>
            <a:off x="304799" y="155576"/>
            <a:ext cx="8513064" cy="434974"/>
          </a:xfrm>
        </p:spPr>
        <p:txBody>
          <a:bodyPr/>
          <a:lstStyle>
            <a:lvl1pPr>
              <a:defRPr baseline="0"/>
            </a:lvl1pPr>
          </a:lstStyle>
          <a:p>
            <a:r>
              <a:rPr lang="en-US" dirty="0" smtClean="0"/>
              <a:t>Slide Title</a:t>
            </a:r>
            <a:endParaRPr lang="en-US" dirty="0"/>
          </a:p>
        </p:txBody>
      </p:sp>
      <p:sp>
        <p:nvSpPr>
          <p:cNvPr id="6" name="Text Placeholder 5"/>
          <p:cNvSpPr>
            <a:spLocks noGrp="1"/>
          </p:cNvSpPr>
          <p:nvPr>
            <p:ph type="body" sz="quarter" idx="12"/>
          </p:nvPr>
        </p:nvSpPr>
        <p:spPr>
          <a:xfrm>
            <a:off x="304799" y="590550"/>
            <a:ext cx="8513064" cy="381000"/>
          </a:xfrm>
        </p:spPr>
        <p:txBody>
          <a:bodyPr/>
          <a:lstStyle>
            <a:lvl1pPr marL="1785" indent="0">
              <a:buNone/>
              <a:defRPr>
                <a:solidFill>
                  <a:schemeClr val="accent2"/>
                </a:solidFill>
              </a:defRPr>
            </a:lvl1pPr>
          </a:lstStyle>
          <a:p>
            <a:pPr lvl="0"/>
            <a:r>
              <a:rPr lang="en-US" dirty="0" smtClean="0"/>
              <a:t>Click to edit Master text styles</a:t>
            </a:r>
          </a:p>
        </p:txBody>
      </p:sp>
      <p:sp>
        <p:nvSpPr>
          <p:cNvPr id="7"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2818298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1.jpeg"/><Relationship Id="rId3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17715"/>
            <a:ext cx="8513064" cy="7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sym typeface="Arial" pitchFamily="34" charset="0"/>
              </a:rPr>
              <a:t>Slide Title</a:t>
            </a:r>
          </a:p>
        </p:txBody>
      </p:sp>
      <p:sp>
        <p:nvSpPr>
          <p:cNvPr id="1027" name="Rectangle 3"/>
          <p:cNvSpPr>
            <a:spLocks noGrp="1" noChangeArrowheads="1"/>
          </p:cNvSpPr>
          <p:nvPr>
            <p:ph type="body" idx="1"/>
          </p:nvPr>
        </p:nvSpPr>
        <p:spPr bwMode="auto">
          <a:xfrm>
            <a:off x="304800" y="1067851"/>
            <a:ext cx="8513064" cy="36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13" name="Rectangle 4"/>
          <p:cNvSpPr>
            <a:spLocks noChangeArrowheads="1"/>
          </p:cNvSpPr>
          <p:nvPr/>
        </p:nvSpPr>
        <p:spPr bwMode="black">
          <a:xfrm>
            <a:off x="1283527" y="4948994"/>
            <a:ext cx="2177196"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 </a:t>
            </a:r>
            <a:r>
              <a:rPr lang="en-US" sz="700" dirty="0" smtClean="0">
                <a:solidFill>
                  <a:schemeClr val="bg2"/>
                </a:solidFill>
                <a:sym typeface="Arial" pitchFamily="34" charset="0"/>
              </a:rPr>
              <a:t>2014 </a:t>
            </a:r>
            <a:r>
              <a:rPr lang="en-US" sz="700" dirty="0">
                <a:solidFill>
                  <a:schemeClr val="bg2"/>
                </a:solidFill>
                <a:sym typeface="Arial" pitchFamily="34" charset="0"/>
              </a:rPr>
              <a:t>Cisco and/or its affiliates. All rights reserved.</a:t>
            </a:r>
          </a:p>
        </p:txBody>
      </p:sp>
      <p:sp>
        <p:nvSpPr>
          <p:cNvPr id="14" name="Rectangle 6"/>
          <p:cNvSpPr>
            <a:spLocks noChangeArrowheads="1"/>
          </p:cNvSpPr>
          <p:nvPr/>
        </p:nvSpPr>
        <p:spPr bwMode="black">
          <a:xfrm>
            <a:off x="347332" y="4948994"/>
            <a:ext cx="79214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195" tIns="23097" rIns="46195" bIns="23097" anchor="b">
            <a:spAutoFit/>
          </a:bodyPr>
          <a:lstStyle/>
          <a:p>
            <a:pPr defTabSz="458093" fontAlgn="base">
              <a:spcBef>
                <a:spcPct val="0"/>
              </a:spcBef>
              <a:spcAft>
                <a:spcPct val="0"/>
              </a:spcAft>
            </a:pPr>
            <a:r>
              <a:rPr lang="en-US" sz="700" dirty="0" err="1" smtClean="0">
                <a:solidFill>
                  <a:schemeClr val="bg2"/>
                </a:solidFill>
                <a:sym typeface="Arial" pitchFamily="34" charset="0"/>
              </a:rPr>
              <a:t>Presentation_ID</a:t>
            </a:r>
            <a:endParaRPr lang="en-US" sz="700" dirty="0">
              <a:solidFill>
                <a:schemeClr val="bg2"/>
              </a:solidFill>
              <a:sym typeface="Arial" pitchFamily="34" charset="0"/>
            </a:endParaRPr>
          </a:p>
        </p:txBody>
      </p:sp>
      <p:sp>
        <p:nvSpPr>
          <p:cNvPr id="15" name="Rectangle 4"/>
          <p:cNvSpPr>
            <a:spLocks noChangeArrowheads="1"/>
          </p:cNvSpPr>
          <p:nvPr/>
        </p:nvSpPr>
        <p:spPr bwMode="black">
          <a:xfrm>
            <a:off x="3604777" y="4948993"/>
            <a:ext cx="58381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chemeClr val="bg2"/>
                </a:solidFill>
                <a:sym typeface="Arial" pitchFamily="34" charset="0"/>
              </a:rPr>
              <a:t>Cisco Public</a:t>
            </a:r>
          </a:p>
        </p:txBody>
      </p:sp>
      <p:pic>
        <p:nvPicPr>
          <p:cNvPr id="7170" name="Picture 2" descr="C:\Users\Kirk Travel\Dropbox\Cisco Live 2014\From Rick\JPGs 125dpi Images\125dpi Image-08.jpg"/>
          <p:cNvPicPr>
            <a:picLocks noChangeAspect="1" noChangeArrowheads="1"/>
          </p:cNvPicPr>
          <p:nvPr/>
        </p:nvPicPr>
        <p:blipFill rotWithShape="1">
          <a:blip r:embed="rId29" cstate="email">
            <a:extLst>
              <a:ext uri="{28A0092B-C50C-407E-A947-70E740481C1C}">
                <a14:useLocalDpi xmlns:a14="http://schemas.microsoft.com/office/drawing/2010/main"/>
              </a:ext>
            </a:extLst>
          </a:blip>
          <a:srcRect/>
          <a:stretch/>
        </p:blipFill>
        <p:spPr bwMode="auto">
          <a:xfrm>
            <a:off x="-2" y="0"/>
            <a:ext cx="9144000" cy="171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4354895" y="4888858"/>
            <a:ext cx="383410" cy="274637"/>
          </a:xfrm>
          <a:prstGeom prst="rect">
            <a:avLst/>
          </a:prstGeom>
        </p:spPr>
        <p:txBody>
          <a:bodyPr vert="horz" lIns="91440" tIns="45720" rIns="91440" bIns="45720" rtlCol="0" anchor="ctr"/>
          <a:lstStyle>
            <a:lvl1pPr marL="0" algn="ctr" defTabSz="458093"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grpSp>
        <p:nvGrpSpPr>
          <p:cNvPr id="4" name="Group 3"/>
          <p:cNvGrpSpPr/>
          <p:nvPr/>
        </p:nvGrpSpPr>
        <p:grpSpPr>
          <a:xfrm>
            <a:off x="6858000" y="4617966"/>
            <a:ext cx="2183291" cy="425583"/>
            <a:chOff x="6858000" y="4617966"/>
            <a:chExt cx="2183291" cy="425583"/>
          </a:xfrm>
        </p:grpSpPr>
        <p:pic>
          <p:nvPicPr>
            <p:cNvPr id="12" name="Picture 4"/>
            <p:cNvPicPr>
              <a:picLocks noChangeAspect="1" noChangeArrowheads="1"/>
            </p:cNvPicPr>
            <p:nvPr userDrawn="1"/>
          </p:nvPicPr>
          <p:blipFill>
            <a:blip r:embed="rId30" cstate="print">
              <a:extLst>
                <a:ext uri="{28A0092B-C50C-407E-A947-70E740481C1C}">
                  <a14:useLocalDpi xmlns:a14="http://schemas.microsoft.com/office/drawing/2010/main" val="0"/>
                </a:ext>
              </a:extLst>
            </a:blip>
            <a:stretch>
              <a:fillRect/>
            </a:stretch>
          </p:blipFill>
          <p:spPr bwMode="auto">
            <a:xfrm>
              <a:off x="6858000" y="4617966"/>
              <a:ext cx="1040237" cy="349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7795437" y="4757317"/>
              <a:ext cx="1245854" cy="286232"/>
            </a:xfrm>
            <a:prstGeom prst="rect">
              <a:avLst/>
            </a:prstGeom>
            <a:noFill/>
          </p:spPr>
          <p:txBody>
            <a:bodyPr wrap="none" rtlCol="0">
              <a:spAutoFit/>
            </a:bodyPr>
            <a:lstStyle/>
            <a:p>
              <a:pPr>
                <a:lnSpc>
                  <a:spcPct val="90000"/>
                </a:lnSpc>
                <a:spcBef>
                  <a:spcPts val="600"/>
                </a:spcBef>
              </a:pPr>
              <a:r>
                <a:rPr lang="en-US" sz="1400" b="0" dirty="0" smtClean="0">
                  <a:solidFill>
                    <a:srgbClr val="000000"/>
                  </a:solidFill>
                  <a:latin typeface="CiscoSansTT" panose="020B0503020201020303" pitchFamily="34" charset="0"/>
                </a:rPr>
                <a:t>Local Edition</a:t>
              </a:r>
            </a:p>
          </p:txBody>
        </p:sp>
      </p:grpSp>
    </p:spTree>
    <p:extLst>
      <p:ext uri="{BB962C8B-B14F-4D97-AF65-F5344CB8AC3E}">
        <p14:creationId xmlns:p14="http://schemas.microsoft.com/office/powerpoint/2010/main" val="40835644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8" r:id="rId5"/>
    <p:sldLayoutId id="2147483689" r:id="rId6"/>
    <p:sldLayoutId id="2147483668" r:id="rId7"/>
    <p:sldLayoutId id="2147483690" r:id="rId8"/>
    <p:sldLayoutId id="2147483686" r:id="rId9"/>
    <p:sldLayoutId id="2147483687" r:id="rId10"/>
    <p:sldLayoutId id="2147483671" r:id="rId11"/>
    <p:sldLayoutId id="2147483669" r:id="rId12"/>
    <p:sldLayoutId id="2147483670" r:id="rId13"/>
    <p:sldLayoutId id="2147483672" r:id="rId14"/>
    <p:sldLayoutId id="2147483681" r:id="rId15"/>
    <p:sldLayoutId id="2147483691" r:id="rId16"/>
    <p:sldLayoutId id="2147483674" r:id="rId17"/>
    <p:sldLayoutId id="2147483675" r:id="rId18"/>
    <p:sldLayoutId id="2147483676" r:id="rId19"/>
    <p:sldLayoutId id="2147483677" r:id="rId20"/>
    <p:sldLayoutId id="2147483678" r:id="rId21"/>
    <p:sldLayoutId id="2147483680" r:id="rId22"/>
    <p:sldLayoutId id="2147483679" r:id="rId23"/>
    <p:sldLayoutId id="2147483692" r:id="rId24"/>
    <p:sldLayoutId id="2147483693" r:id="rId25"/>
    <p:sldLayoutId id="2147483694" r:id="rId26"/>
    <p:sldLayoutId id="2147483695" r:id="rId27"/>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marL="6251" indent="-6251" algn="l" rtl="0" eaLnBrk="0" fontAlgn="base" hangingPunct="0">
        <a:lnSpc>
          <a:spcPct val="90000"/>
        </a:lnSpc>
        <a:spcBef>
          <a:spcPct val="0"/>
        </a:spcBef>
        <a:spcAft>
          <a:spcPct val="0"/>
        </a:spcAft>
        <a:defRPr sz="2800" b="0">
          <a:solidFill>
            <a:schemeClr val="accent1"/>
          </a:solidFill>
          <a:latin typeface="+mj-lt"/>
          <a:ea typeface="+mj-ea"/>
          <a:cs typeface="+mj-cs"/>
          <a:sym typeface="Arial" pitchFamily="34" charset="0"/>
        </a:defRPr>
      </a:lvl1pPr>
      <a:lvl2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p:titleStyle>
    <p:bodyStyle>
      <a:lvl1pPr marL="187523" indent="-185738" algn="l" rtl="0" eaLnBrk="0" fontAlgn="base" hangingPunct="0">
        <a:lnSpc>
          <a:spcPct val="90000"/>
        </a:lnSpc>
        <a:spcBef>
          <a:spcPts val="1200"/>
        </a:spcBef>
        <a:spcAft>
          <a:spcPct val="0"/>
        </a:spcAft>
        <a:buClr>
          <a:srgbClr val="0C65B7"/>
        </a:buClr>
        <a:buSzPct val="100000"/>
        <a:buFont typeface="Arial" panose="020B0604020202020204" pitchFamily="34" charset="0"/>
        <a:buChar char="•"/>
        <a:defRPr sz="1800">
          <a:solidFill>
            <a:schemeClr val="tx1"/>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1"/>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1"/>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p:bodyStyle>
    <p:other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jpeg"/><Relationship Id="rId1" Type="http://schemas.openxmlformats.org/officeDocument/2006/relationships/slideLayout" Target="../slideLayouts/slideLayout9.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3.png"/><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Cisco Unified Contact Center Express 10.5(1)</a:t>
            </a:r>
            <a:endParaRPr lang="en-US" dirty="0"/>
          </a:p>
        </p:txBody>
      </p:sp>
      <p:sp>
        <p:nvSpPr>
          <p:cNvPr id="7" name="Subtitle 2"/>
          <p:cNvSpPr txBox="1">
            <a:spLocks/>
          </p:cNvSpPr>
          <p:nvPr/>
        </p:nvSpPr>
        <p:spPr bwMode="auto">
          <a:xfrm>
            <a:off x="675288" y="3194841"/>
            <a:ext cx="7178040" cy="367509"/>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86" indent="0" algn="l" rtl="0" eaLnBrk="0" fontAlgn="base" hangingPunct="0">
              <a:lnSpc>
                <a:spcPct val="90000"/>
              </a:lnSpc>
              <a:spcBef>
                <a:spcPts val="1200"/>
              </a:spcBef>
              <a:spcAft>
                <a:spcPct val="0"/>
              </a:spcAft>
              <a:buClr>
                <a:srgbClr val="0C65B7"/>
              </a:buClr>
              <a:buSzPct val="100000"/>
              <a:buFontTx/>
              <a:buNone/>
              <a:defRPr sz="1400">
                <a:solidFill>
                  <a:srgbClr val="000000"/>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1"/>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Arial" panose="020B0604020202020204" pitchFamily="34" charset="0"/>
              <a:buChar char="•"/>
              <a:defRPr sz="1400">
                <a:solidFill>
                  <a:schemeClr val="tx1"/>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1"/>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pPr eaLnBrk="1" hangingPunct="1"/>
            <a:r>
              <a:rPr lang="en-US" sz="2000" dirty="0" smtClean="0"/>
              <a:t>Daniel Nicholson</a:t>
            </a:r>
          </a:p>
        </p:txBody>
      </p:sp>
      <p:sp>
        <p:nvSpPr>
          <p:cNvPr id="8" name="Text Placeholder 3"/>
          <p:cNvSpPr txBox="1">
            <a:spLocks/>
          </p:cNvSpPr>
          <p:nvPr/>
        </p:nvSpPr>
        <p:spPr bwMode="auto">
          <a:xfrm>
            <a:off x="673129" y="3682999"/>
            <a:ext cx="7424586" cy="46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85" indent="0" algn="l" rtl="0" eaLnBrk="0" fontAlgn="base" hangingPunct="0">
              <a:lnSpc>
                <a:spcPct val="90000"/>
              </a:lnSpc>
              <a:spcBef>
                <a:spcPts val="1200"/>
              </a:spcBef>
              <a:spcAft>
                <a:spcPct val="0"/>
              </a:spcAft>
              <a:buClr>
                <a:srgbClr val="0C65B7"/>
              </a:buClr>
              <a:buSzPct val="100000"/>
              <a:buFont typeface="Arial" panose="020B0604020202020204" pitchFamily="34" charset="0"/>
              <a:buNone/>
              <a:defRPr sz="1800" baseline="0">
                <a:solidFill>
                  <a:schemeClr val="tx1"/>
                </a:solidFill>
                <a:latin typeface="+mn-lt"/>
                <a:ea typeface="+mn-ea"/>
                <a:cs typeface="+mn-cs"/>
                <a:sym typeface="Arial" pitchFamily="34" charset="0"/>
              </a:defRPr>
            </a:lvl1pPr>
            <a:lvl2pPr marL="192881" indent="0" algn="l" rtl="0" eaLnBrk="0" fontAlgn="base" hangingPunct="0">
              <a:lnSpc>
                <a:spcPct val="90000"/>
              </a:lnSpc>
              <a:spcBef>
                <a:spcPts val="400"/>
              </a:spcBef>
              <a:spcAft>
                <a:spcPct val="0"/>
              </a:spcAft>
              <a:buClr>
                <a:srgbClr val="0C65B7"/>
              </a:buClr>
              <a:buSzPct val="100000"/>
              <a:buFont typeface="Arial"/>
              <a:buNone/>
              <a:defRPr sz="1600">
                <a:solidFill>
                  <a:schemeClr val="tx1"/>
                </a:solidFill>
                <a:latin typeface="+mn-lt"/>
                <a:ea typeface="+mn-ea"/>
                <a:cs typeface="+mn-cs"/>
                <a:sym typeface="Arial" pitchFamily="34" charset="0"/>
              </a:defRPr>
            </a:lvl2pPr>
            <a:lvl3pPr marL="386655" indent="0" algn="l" rtl="0" eaLnBrk="0" fontAlgn="base" hangingPunct="0">
              <a:lnSpc>
                <a:spcPct val="90000"/>
              </a:lnSpc>
              <a:spcBef>
                <a:spcPts val="200"/>
              </a:spcBef>
              <a:spcAft>
                <a:spcPct val="0"/>
              </a:spcAft>
              <a:buClr>
                <a:srgbClr val="0C65B7"/>
              </a:buClr>
              <a:buSzPct val="100000"/>
              <a:buFont typeface="Arial" panose="020B0604020202020204" pitchFamily="34" charset="0"/>
              <a:buNone/>
              <a:defRPr sz="1400">
                <a:solidFill>
                  <a:schemeClr val="tx1"/>
                </a:solidFill>
                <a:latin typeface="+mn-lt"/>
                <a:ea typeface="+mn-ea"/>
                <a:cs typeface="+mn-cs"/>
                <a:sym typeface="Arial" pitchFamily="34" charset="0"/>
              </a:defRPr>
            </a:lvl3pPr>
            <a:lvl4pPr marL="546497" indent="0" algn="l" rtl="0" eaLnBrk="0" fontAlgn="base" hangingPunct="0">
              <a:lnSpc>
                <a:spcPct val="90000"/>
              </a:lnSpc>
              <a:spcBef>
                <a:spcPts val="200"/>
              </a:spcBef>
              <a:spcAft>
                <a:spcPct val="0"/>
              </a:spcAft>
              <a:buClr>
                <a:srgbClr val="0C65B7"/>
              </a:buClr>
              <a:buSzPct val="100000"/>
              <a:buFont typeface="Arial" pitchFamily="34" charset="0"/>
              <a:buNone/>
              <a:defRPr sz="1100">
                <a:solidFill>
                  <a:schemeClr val="tx1"/>
                </a:solidFill>
                <a:latin typeface="+mn-lt"/>
                <a:ea typeface="+mn-ea"/>
                <a:cs typeface="+mn-cs"/>
                <a:sym typeface="Arial" pitchFamily="34" charset="0"/>
              </a:defRPr>
            </a:lvl4pPr>
            <a:lvl5pPr marL="706338" indent="0" algn="l" rtl="0" eaLnBrk="0" fontAlgn="base" hangingPunct="0">
              <a:lnSpc>
                <a:spcPct val="95000"/>
              </a:lnSpc>
              <a:spcBef>
                <a:spcPts val="675"/>
              </a:spcBef>
              <a:spcAft>
                <a:spcPct val="0"/>
              </a:spcAft>
              <a:buClr>
                <a:srgbClr val="FFFFFF"/>
              </a:buClr>
              <a:buSzPct val="100000"/>
              <a:buFont typeface="Arial" pitchFamily="34" charset="0"/>
              <a:buNone/>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pPr eaLnBrk="1" hangingPunct="1"/>
            <a:r>
              <a:rPr lang="en-US" dirty="0" smtClean="0"/>
              <a:t>Collaboration Consulting Systems Engineer (Southeast Territory)</a:t>
            </a:r>
          </a:p>
        </p:txBody>
      </p:sp>
    </p:spTree>
    <p:extLst>
      <p:ext uri="{BB962C8B-B14F-4D97-AF65-F5344CB8AC3E}">
        <p14:creationId xmlns:p14="http://schemas.microsoft.com/office/powerpoint/2010/main" val="225969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Reporting Analysis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96931166"/>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Answered versus Abandoned (Mon)</a:t>
            </a:r>
            <a:endParaRPr lang="en-US" dirty="0"/>
          </a:p>
        </p:txBody>
      </p:sp>
      <p:sp>
        <p:nvSpPr>
          <p:cNvPr id="3" name="Slide Number Placeholder 2"/>
          <p:cNvSpPr>
            <a:spLocks noGrp="1"/>
          </p:cNvSpPr>
          <p:nvPr>
            <p:ph type="sldNum" sz="quarter" idx="4"/>
          </p:nvPr>
        </p:nvSpPr>
        <p:spPr/>
        <p:txBody>
          <a:bodyPr/>
          <a:lstStyle/>
          <a:p>
            <a:fld id="{3945D0FD-48F1-4D72-80C5-FFB60B92A834}" type="slidenum">
              <a:rPr lang="en-US" smtClean="0"/>
              <a:pPr/>
              <a:t>11</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61908650"/>
              </p:ext>
            </p:extLst>
          </p:nvPr>
        </p:nvGraphicFramePr>
        <p:xfrm>
          <a:off x="864323" y="1136458"/>
          <a:ext cx="6981144" cy="3599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503332"/>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
          </p:nvPr>
        </p:nvSpPr>
        <p:spPr/>
        <p:txBody>
          <a:bodyPr/>
          <a:lstStyle/>
          <a:p>
            <a:fld id="{3945D0FD-48F1-4D72-80C5-FFB60B92A834}" type="slidenum">
              <a:rPr lang="en-US" smtClean="0"/>
              <a:pPr/>
              <a:t>12</a:t>
            </a:fld>
            <a:endParaRPr lang="en-US" dirty="0"/>
          </a:p>
        </p:txBody>
      </p:sp>
      <p:sp>
        <p:nvSpPr>
          <p:cNvPr id="4" name="Title 1"/>
          <p:cNvSpPr txBox="1">
            <a:spLocks/>
          </p:cNvSpPr>
          <p:nvPr/>
        </p:nvSpPr>
        <p:spPr bwMode="auto">
          <a:xfrm>
            <a:off x="304800" y="209550"/>
            <a:ext cx="8513064" cy="7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6251" indent="-6251" algn="l" rtl="0" eaLnBrk="0" fontAlgn="base" hangingPunct="0">
              <a:lnSpc>
                <a:spcPct val="90000"/>
              </a:lnSpc>
              <a:spcBef>
                <a:spcPct val="0"/>
              </a:spcBef>
              <a:spcAft>
                <a:spcPct val="0"/>
              </a:spcAft>
              <a:defRPr sz="2800" b="0">
                <a:solidFill>
                  <a:schemeClr val="accent1"/>
                </a:solidFill>
                <a:latin typeface="+mj-lt"/>
                <a:ea typeface="+mj-ea"/>
                <a:cs typeface="+mj-cs"/>
                <a:sym typeface="Arial" pitchFamily="34" charset="0"/>
              </a:defRPr>
            </a:lvl1pPr>
            <a:lvl2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a:lstStyle>
          <a:p>
            <a:r>
              <a:rPr lang="en-US" kern="0" dirty="0" smtClean="0"/>
              <a:t>Answered versus Abandoned (Tue)</a:t>
            </a:r>
            <a:endParaRPr lang="en-US" kern="0" dirty="0"/>
          </a:p>
        </p:txBody>
      </p:sp>
      <p:graphicFrame>
        <p:nvGraphicFramePr>
          <p:cNvPr id="5" name="Chart 4"/>
          <p:cNvGraphicFramePr>
            <a:graphicFrameLocks/>
          </p:cNvGraphicFramePr>
          <p:nvPr>
            <p:extLst>
              <p:ext uri="{D42A27DB-BD31-4B8C-83A1-F6EECF244321}">
                <p14:modId xmlns:p14="http://schemas.microsoft.com/office/powerpoint/2010/main" val="1351436619"/>
              </p:ext>
            </p:extLst>
          </p:nvPr>
        </p:nvGraphicFramePr>
        <p:xfrm>
          <a:off x="914400" y="895350"/>
          <a:ext cx="7445828" cy="3931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2969470"/>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3945D0FD-48F1-4D72-80C5-FFB60B92A834}" type="slidenum">
              <a:rPr lang="en-US" smtClean="0"/>
              <a:pPr/>
              <a:t>13</a:t>
            </a:fld>
            <a:endParaRPr lang="en-US" dirty="0"/>
          </a:p>
        </p:txBody>
      </p:sp>
      <p:sp>
        <p:nvSpPr>
          <p:cNvPr id="4" name="Title 1"/>
          <p:cNvSpPr txBox="1">
            <a:spLocks/>
          </p:cNvSpPr>
          <p:nvPr/>
        </p:nvSpPr>
        <p:spPr bwMode="auto">
          <a:xfrm>
            <a:off x="304800" y="209550"/>
            <a:ext cx="8513064" cy="7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6251" indent="-6251" algn="l" rtl="0" eaLnBrk="0" fontAlgn="base" hangingPunct="0">
              <a:lnSpc>
                <a:spcPct val="90000"/>
              </a:lnSpc>
              <a:spcBef>
                <a:spcPct val="0"/>
              </a:spcBef>
              <a:spcAft>
                <a:spcPct val="0"/>
              </a:spcAft>
              <a:defRPr sz="2800" b="0">
                <a:solidFill>
                  <a:schemeClr val="accent1"/>
                </a:solidFill>
                <a:latin typeface="+mj-lt"/>
                <a:ea typeface="+mj-ea"/>
                <a:cs typeface="+mj-cs"/>
                <a:sym typeface="Arial" pitchFamily="34" charset="0"/>
              </a:defRPr>
            </a:lvl1pPr>
            <a:lvl2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a:lstStyle>
          <a:p>
            <a:r>
              <a:rPr lang="en-US" kern="0" dirty="0" smtClean="0"/>
              <a:t>Answered versus Abandoned (Wed)</a:t>
            </a:r>
            <a:endParaRPr lang="en-US" kern="0" dirty="0"/>
          </a:p>
        </p:txBody>
      </p:sp>
      <p:graphicFrame>
        <p:nvGraphicFramePr>
          <p:cNvPr id="5" name="Chart 4"/>
          <p:cNvGraphicFramePr>
            <a:graphicFrameLocks/>
          </p:cNvGraphicFramePr>
          <p:nvPr>
            <p:extLst>
              <p:ext uri="{D42A27DB-BD31-4B8C-83A1-F6EECF244321}">
                <p14:modId xmlns:p14="http://schemas.microsoft.com/office/powerpoint/2010/main" val="3567047750"/>
              </p:ext>
            </p:extLst>
          </p:nvPr>
        </p:nvGraphicFramePr>
        <p:xfrm>
          <a:off x="913153" y="895350"/>
          <a:ext cx="7266894" cy="3867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186060"/>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3945D0FD-48F1-4D72-80C5-FFB60B92A834}" type="slidenum">
              <a:rPr lang="en-US" smtClean="0"/>
              <a:pPr/>
              <a:t>14</a:t>
            </a:fld>
            <a:endParaRPr lang="en-US" dirty="0"/>
          </a:p>
        </p:txBody>
      </p:sp>
      <p:sp>
        <p:nvSpPr>
          <p:cNvPr id="4" name="Title 1"/>
          <p:cNvSpPr txBox="1">
            <a:spLocks/>
          </p:cNvSpPr>
          <p:nvPr/>
        </p:nvSpPr>
        <p:spPr bwMode="auto">
          <a:xfrm>
            <a:off x="304800" y="209550"/>
            <a:ext cx="8513064" cy="7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6251" indent="-6251" algn="l" rtl="0" eaLnBrk="0" fontAlgn="base" hangingPunct="0">
              <a:lnSpc>
                <a:spcPct val="90000"/>
              </a:lnSpc>
              <a:spcBef>
                <a:spcPct val="0"/>
              </a:spcBef>
              <a:spcAft>
                <a:spcPct val="0"/>
              </a:spcAft>
              <a:defRPr sz="2800" b="0">
                <a:solidFill>
                  <a:schemeClr val="accent1"/>
                </a:solidFill>
                <a:latin typeface="+mj-lt"/>
                <a:ea typeface="+mj-ea"/>
                <a:cs typeface="+mj-cs"/>
                <a:sym typeface="Arial" pitchFamily="34" charset="0"/>
              </a:defRPr>
            </a:lvl1pPr>
            <a:lvl2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a:lstStyle>
          <a:p>
            <a:r>
              <a:rPr lang="en-US" kern="0" dirty="0" smtClean="0"/>
              <a:t>Answered versus Abandoned (Thu)</a:t>
            </a:r>
            <a:endParaRPr lang="en-US" kern="0" dirty="0"/>
          </a:p>
        </p:txBody>
      </p:sp>
      <p:graphicFrame>
        <p:nvGraphicFramePr>
          <p:cNvPr id="5" name="Chart 4"/>
          <p:cNvGraphicFramePr>
            <a:graphicFrameLocks/>
          </p:cNvGraphicFramePr>
          <p:nvPr>
            <p:extLst>
              <p:ext uri="{D42A27DB-BD31-4B8C-83A1-F6EECF244321}">
                <p14:modId xmlns:p14="http://schemas.microsoft.com/office/powerpoint/2010/main" val="3639710358"/>
              </p:ext>
            </p:extLst>
          </p:nvPr>
        </p:nvGraphicFramePr>
        <p:xfrm>
          <a:off x="838200" y="882700"/>
          <a:ext cx="7271657" cy="4090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4162753"/>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3945D0FD-48F1-4D72-80C5-FFB60B92A834}" type="slidenum">
              <a:rPr lang="en-US" smtClean="0"/>
              <a:pPr/>
              <a:t>15</a:t>
            </a:fld>
            <a:endParaRPr lang="en-US" dirty="0"/>
          </a:p>
        </p:txBody>
      </p:sp>
      <p:sp>
        <p:nvSpPr>
          <p:cNvPr id="4" name="Title 1"/>
          <p:cNvSpPr txBox="1">
            <a:spLocks/>
          </p:cNvSpPr>
          <p:nvPr/>
        </p:nvSpPr>
        <p:spPr bwMode="auto">
          <a:xfrm>
            <a:off x="304800" y="209550"/>
            <a:ext cx="8513064" cy="7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6251" indent="-6251" algn="l" rtl="0" eaLnBrk="0" fontAlgn="base" hangingPunct="0">
              <a:lnSpc>
                <a:spcPct val="90000"/>
              </a:lnSpc>
              <a:spcBef>
                <a:spcPct val="0"/>
              </a:spcBef>
              <a:spcAft>
                <a:spcPct val="0"/>
              </a:spcAft>
              <a:defRPr sz="2800" b="0">
                <a:solidFill>
                  <a:schemeClr val="accent1"/>
                </a:solidFill>
                <a:latin typeface="+mj-lt"/>
                <a:ea typeface="+mj-ea"/>
                <a:cs typeface="+mj-cs"/>
                <a:sym typeface="Arial" pitchFamily="34" charset="0"/>
              </a:defRPr>
            </a:lvl1pPr>
            <a:lvl2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a:lstStyle>
          <a:p>
            <a:r>
              <a:rPr lang="en-US" kern="0" dirty="0" smtClean="0"/>
              <a:t>Answered versus Abandoned (Fri)</a:t>
            </a:r>
            <a:endParaRPr lang="en-US" kern="0" dirty="0"/>
          </a:p>
        </p:txBody>
      </p:sp>
      <p:graphicFrame>
        <p:nvGraphicFramePr>
          <p:cNvPr id="5" name="Chart 4"/>
          <p:cNvGraphicFramePr>
            <a:graphicFrameLocks/>
          </p:cNvGraphicFramePr>
          <p:nvPr>
            <p:extLst>
              <p:ext uri="{D42A27DB-BD31-4B8C-83A1-F6EECF244321}">
                <p14:modId xmlns:p14="http://schemas.microsoft.com/office/powerpoint/2010/main" val="700265188"/>
              </p:ext>
            </p:extLst>
          </p:nvPr>
        </p:nvGraphicFramePr>
        <p:xfrm>
          <a:off x="665318" y="818644"/>
          <a:ext cx="7379153" cy="4099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019716"/>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a:t>User Experience Enhancements</a:t>
            </a:r>
          </a:p>
        </p:txBody>
      </p:sp>
      <p:sp>
        <p:nvSpPr>
          <p:cNvPr id="3" name="Text Placeholder 2"/>
          <p:cNvSpPr>
            <a:spLocks noGrp="1"/>
          </p:cNvSpPr>
          <p:nvPr>
            <p:ph type="body" sz="quarter" idx="11"/>
          </p:nvPr>
        </p:nvSpPr>
        <p:spPr/>
        <p:txBody>
          <a:bodyPr/>
          <a:lstStyle/>
          <a:p>
            <a:r>
              <a:rPr lang="en-US" sz="1500" b="1" dirty="0"/>
              <a:t>Predictive Outbound Agent</a:t>
            </a:r>
            <a:r>
              <a:rPr lang="en-US" sz="1500" dirty="0"/>
              <a:t> </a:t>
            </a:r>
          </a:p>
          <a:p>
            <a:pPr lvl="1"/>
            <a:r>
              <a:rPr lang="en-US" sz="1400" dirty="0"/>
              <a:t>Predictive and Progressive outbound capability for proactive customer care.</a:t>
            </a:r>
          </a:p>
          <a:p>
            <a:pPr lvl="1"/>
            <a:r>
              <a:rPr lang="en-US" sz="1400" dirty="0"/>
              <a:t>Call Progress Analysis at Gateway for improved agent productivity</a:t>
            </a:r>
          </a:p>
          <a:p>
            <a:r>
              <a:rPr lang="en-US" sz="1500" b="1" dirty="0"/>
              <a:t>Enhanced Web Chat</a:t>
            </a:r>
          </a:p>
          <a:p>
            <a:pPr lvl="1"/>
            <a:r>
              <a:rPr lang="en-US" sz="1400" dirty="0"/>
              <a:t>Better customer care experience with additional channel</a:t>
            </a:r>
          </a:p>
          <a:p>
            <a:pPr lvl="1"/>
            <a:r>
              <a:rPr lang="en-US" sz="1400" dirty="0"/>
              <a:t>Multiple session capability allows better productivity</a:t>
            </a:r>
          </a:p>
          <a:p>
            <a:r>
              <a:rPr lang="en-US" sz="1500" b="1" dirty="0"/>
              <a:t>Cisco Finesse Enhancements</a:t>
            </a:r>
          </a:p>
          <a:p>
            <a:pPr lvl="1"/>
            <a:r>
              <a:rPr lang="en-US" sz="1400" dirty="0"/>
              <a:t>Multiline and Extension mobility for agent productivity</a:t>
            </a:r>
          </a:p>
          <a:p>
            <a:pPr lvl="1"/>
            <a:r>
              <a:rPr lang="en-US" sz="1400" dirty="0"/>
              <a:t>Localization supports global requirements</a:t>
            </a:r>
          </a:p>
          <a:p>
            <a:pPr lvl="1"/>
            <a:r>
              <a:rPr lang="en-US" sz="1400" dirty="0"/>
              <a:t>CRM connectors improves agent experience</a:t>
            </a:r>
          </a:p>
          <a:p>
            <a:endParaRPr lang="en-US" sz="1500" baseline="30000" dirty="0"/>
          </a:p>
        </p:txBody>
      </p:sp>
    </p:spTree>
    <p:extLst>
      <p:ext uri="{BB962C8B-B14F-4D97-AF65-F5344CB8AC3E}">
        <p14:creationId xmlns:p14="http://schemas.microsoft.com/office/powerpoint/2010/main" val="204581856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Outbound Agents</a:t>
            </a:r>
            <a:endParaRPr lang="en-US" dirty="0"/>
          </a:p>
        </p:txBody>
      </p:sp>
      <p:sp>
        <p:nvSpPr>
          <p:cNvPr id="21507" name="Content Placeholder 4"/>
          <p:cNvSpPr>
            <a:spLocks noGrp="1"/>
          </p:cNvSpPr>
          <p:nvPr>
            <p:ph sz="quarter" idx="11"/>
          </p:nvPr>
        </p:nvSpPr>
        <p:spPr/>
        <p:txBody>
          <a:bodyPr/>
          <a:lstStyle/>
          <a:p>
            <a:r>
              <a:rPr lang="en-US" dirty="0" smtClean="0"/>
              <a:t>Direct Preview, Predictive and Progressive dialer with Finesse</a:t>
            </a:r>
          </a:p>
          <a:p>
            <a:pPr lvl="1"/>
            <a:r>
              <a:rPr lang="en-US" dirty="0" smtClean="0"/>
              <a:t>Up to 150 </a:t>
            </a:r>
            <a:r>
              <a:rPr lang="en-US" dirty="0"/>
              <a:t>c</a:t>
            </a:r>
            <a:r>
              <a:rPr lang="en-US" dirty="0" smtClean="0"/>
              <a:t>oncurrent </a:t>
            </a:r>
            <a:r>
              <a:rPr lang="en-US" dirty="0"/>
              <a:t>o</a:t>
            </a:r>
            <a:r>
              <a:rPr lang="en-US" dirty="0" smtClean="0"/>
              <a:t>utbound sessions</a:t>
            </a:r>
          </a:p>
          <a:p>
            <a:pPr lvl="1"/>
            <a:r>
              <a:rPr lang="en-US" dirty="0" smtClean="0"/>
              <a:t>Separate </a:t>
            </a:r>
            <a:r>
              <a:rPr lang="en-US" dirty="0"/>
              <a:t>license </a:t>
            </a:r>
            <a:r>
              <a:rPr lang="en-US" dirty="0" smtClean="0"/>
              <a:t>required</a:t>
            </a:r>
          </a:p>
          <a:p>
            <a:pPr lvl="1"/>
            <a:r>
              <a:rPr lang="en-US" dirty="0"/>
              <a:t>CAD supports Preview </a:t>
            </a:r>
            <a:r>
              <a:rPr lang="en-US" dirty="0" smtClean="0"/>
              <a:t>only</a:t>
            </a:r>
          </a:p>
          <a:p>
            <a:r>
              <a:rPr lang="en-US" dirty="0" smtClean="0"/>
              <a:t>Blended Inbound and outbound operations</a:t>
            </a:r>
          </a:p>
          <a:p>
            <a:r>
              <a:rPr lang="en-US" dirty="0" smtClean="0"/>
              <a:t>Call Progress Analysis with ISR Gateway</a:t>
            </a:r>
          </a:p>
          <a:p>
            <a:r>
              <a:rPr lang="en-US" dirty="0" smtClean="0"/>
              <a:t>Outbound reports</a:t>
            </a:r>
          </a:p>
          <a:p>
            <a:r>
              <a:rPr lang="en-US" dirty="0" smtClean="0"/>
              <a:t>Campaign Management with API support</a:t>
            </a:r>
            <a:endParaRPr lang="en-US" dirty="0"/>
          </a:p>
          <a:p>
            <a:pPr lvl="1"/>
            <a:endParaRPr lang="en-US" dirty="0" smtClean="0"/>
          </a:p>
          <a:p>
            <a:endParaRPr lang="en-US" dirty="0" smtClean="0"/>
          </a:p>
          <a:p>
            <a:endParaRPr lang="en-US" dirty="0"/>
          </a:p>
        </p:txBody>
      </p:sp>
      <p:sp>
        <p:nvSpPr>
          <p:cNvPr id="5" name="Text Placeholder 4"/>
          <p:cNvSpPr>
            <a:spLocks noGrp="1"/>
          </p:cNvSpPr>
          <p:nvPr>
            <p:ph type="body" sz="quarter" idx="12"/>
          </p:nvPr>
        </p:nvSpPr>
        <p:spPr/>
        <p:txBody>
          <a:bodyPr/>
          <a:lstStyle/>
          <a:p>
            <a:r>
              <a:rPr lang="en-US" dirty="0" smtClean="0"/>
              <a:t>Predictive and Progressive</a:t>
            </a:r>
            <a:endParaRPr lang="en-US" dirty="0"/>
          </a:p>
        </p:txBody>
      </p:sp>
      <p:pic>
        <p:nvPicPr>
          <p:cNvPr id="2050" name="Picture 2" descr="C:\Users\girishv\Downloads\HAE177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951" y="1669394"/>
            <a:ext cx="3266504" cy="26132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17</a:t>
            </a:fld>
            <a:endParaRPr lang="en-US" dirty="0"/>
          </a:p>
        </p:txBody>
      </p:sp>
    </p:spTree>
    <p:extLst>
      <p:ext uri="{BB962C8B-B14F-4D97-AF65-F5344CB8AC3E}">
        <p14:creationId xmlns:p14="http://schemas.microsoft.com/office/powerpoint/2010/main" val="4144284392"/>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ＭＳ Ｐゴシック" charset="0"/>
                <a:cs typeface="ＭＳ Ｐゴシック" charset="0"/>
              </a:rPr>
              <a:t>Outbound Agent</a:t>
            </a:r>
            <a:endParaRPr lang="en-US" dirty="0">
              <a:latin typeface="Arial" charset="0"/>
              <a:ea typeface="ＭＳ Ｐゴシック" charset="0"/>
              <a:cs typeface="ＭＳ Ｐゴシック" charset="0"/>
            </a:endParaRPr>
          </a:p>
        </p:txBody>
      </p:sp>
      <p:sp>
        <p:nvSpPr>
          <p:cNvPr id="7" name="Text Placeholder 6"/>
          <p:cNvSpPr>
            <a:spLocks noGrp="1"/>
          </p:cNvSpPr>
          <p:nvPr>
            <p:ph type="body" sz="quarter" idx="12"/>
          </p:nvPr>
        </p:nvSpPr>
        <p:spPr/>
        <p:txBody>
          <a:bodyPr/>
          <a:lstStyle/>
          <a:p>
            <a:r>
              <a:rPr lang="en-US" dirty="0" smtClean="0"/>
              <a:t>Scheduled Callback</a:t>
            </a:r>
            <a:endParaRPr lang="en-US" dirty="0"/>
          </a:p>
        </p:txBody>
      </p:sp>
      <p:pic>
        <p:nvPicPr>
          <p:cNvPr id="4" name="Picture 3"/>
          <p:cNvPicPr>
            <a:picLocks noChangeAspect="1"/>
          </p:cNvPicPr>
          <p:nvPr/>
        </p:nvPicPr>
        <p:blipFill>
          <a:blip r:embed="rId2"/>
          <a:stretch>
            <a:fillRect/>
          </a:stretch>
        </p:blipFill>
        <p:spPr>
          <a:xfrm>
            <a:off x="5262439" y="1191957"/>
            <a:ext cx="3269163" cy="336099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1" y="1581150"/>
            <a:ext cx="3692878" cy="1822598"/>
          </a:xfrm>
          <a:prstGeom prst="rect">
            <a:avLst/>
          </a:prstGeom>
          <a:noFill/>
        </p:spPr>
        <p:txBody>
          <a:bodyPr wrap="none" lIns="91436" tIns="45718" rIns="91436" bIns="45718" rtlCol="0">
            <a:spAutoFit/>
          </a:bodyPr>
          <a:lstStyle/>
          <a:p>
            <a:r>
              <a:rPr lang="en-US" sz="1500" dirty="0"/>
              <a:t>Available</a:t>
            </a:r>
          </a:p>
          <a:p>
            <a:pPr marL="692093" lvl="1" indent="-285726">
              <a:buFont typeface="Arial"/>
              <a:buChar char="•"/>
            </a:pPr>
            <a:r>
              <a:rPr lang="en-US" sz="1500" dirty="0"/>
              <a:t>On an outbound call </a:t>
            </a:r>
          </a:p>
          <a:p>
            <a:pPr marL="692093" lvl="1" indent="-285726">
              <a:buFont typeface="Arial"/>
              <a:buChar char="•"/>
            </a:pPr>
            <a:r>
              <a:rPr lang="en-US" sz="1500" dirty="0"/>
              <a:t>In wrap-up after an outbound call</a:t>
            </a:r>
          </a:p>
          <a:p>
            <a:pPr marL="692093" lvl="1" indent="-285726">
              <a:buFont typeface="Arial"/>
              <a:buChar char="•"/>
            </a:pPr>
            <a:r>
              <a:rPr lang="en-US" sz="1500" dirty="0"/>
              <a:t>On hold on an outbound call</a:t>
            </a:r>
          </a:p>
          <a:p>
            <a:endParaRPr lang="en-US" sz="1500" dirty="0"/>
          </a:p>
          <a:p>
            <a:r>
              <a:rPr lang="en-US" sz="1500" dirty="0"/>
              <a:t>Option to edit the phone number</a:t>
            </a:r>
          </a:p>
          <a:p>
            <a:pPr>
              <a:lnSpc>
                <a:spcPct val="90000"/>
              </a:lnSpc>
              <a:spcBef>
                <a:spcPts val="600"/>
              </a:spcBef>
            </a:pPr>
            <a:endParaRPr lang="en-US" sz="1500" dirty="0" err="1">
              <a:solidFill>
                <a:srgbClr val="000000"/>
              </a:solidFill>
            </a:endParaRPr>
          </a:p>
        </p:txBody>
      </p:sp>
      <p:sp>
        <p:nvSpPr>
          <p:cNvPr id="6"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18</a:t>
            </a:fld>
            <a:endParaRPr lang="en-US" dirty="0"/>
          </a:p>
        </p:txBody>
      </p:sp>
    </p:spTree>
    <p:extLst>
      <p:ext uri="{BB962C8B-B14F-4D97-AF65-F5344CB8AC3E}">
        <p14:creationId xmlns:p14="http://schemas.microsoft.com/office/powerpoint/2010/main" val="42788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6294" y="157370"/>
            <a:ext cx="8357818" cy="857250"/>
          </a:xfrm>
          <a:prstGeom prst="rect">
            <a:avLst/>
          </a:prstGeom>
        </p:spPr>
        <p:txBody>
          <a:bodyPr lIns="68589" tIns="34295" rIns="68589" bIns="34295"/>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smtClean="0">
                <a:solidFill>
                  <a:srgbClr val="FFFFFF"/>
                </a:solidFill>
              </a:rPr>
              <a:t>Cisco Finesse Preview Outbound</a:t>
            </a:r>
            <a:endParaRPr>
              <a:solidFill>
                <a:srgbClr val="FFFFFF"/>
              </a:solidFill>
            </a:endParaRPr>
          </a:p>
        </p:txBody>
      </p:sp>
      <p:sp>
        <p:nvSpPr>
          <p:cNvPr id="2" name="TextBox 1"/>
          <p:cNvSpPr txBox="1"/>
          <p:nvPr/>
        </p:nvSpPr>
        <p:spPr>
          <a:xfrm>
            <a:off x="56534" y="819154"/>
            <a:ext cx="6603334" cy="438581"/>
          </a:xfrm>
          <a:prstGeom prst="rect">
            <a:avLst/>
          </a:prstGeom>
          <a:noFill/>
        </p:spPr>
        <p:txBody>
          <a:bodyPr wrap="none" lIns="68589" tIns="34295" rIns="68589" bIns="34295" rtlCol="0">
            <a:spAutoFit/>
          </a:bodyPr>
          <a:lstStyle/>
          <a:p>
            <a:pPr marL="214341" indent="-214341" defTabSz="685891">
              <a:buClr>
                <a:srgbClr val="0096D6"/>
              </a:buClr>
              <a:buFont typeface="Arial" panose="020B0604020202020204" pitchFamily="34" charset="0"/>
              <a:buChar char="•"/>
            </a:pPr>
            <a:r>
              <a:rPr lang="en-US" sz="1200" dirty="0">
                <a:solidFill>
                  <a:srgbClr val="002060"/>
                </a:solidFill>
              </a:rPr>
              <a:t>All Outbound Modes – Agents are put in “Reserved (Outbound)” State</a:t>
            </a:r>
          </a:p>
          <a:p>
            <a:pPr marL="214341" indent="-214341" defTabSz="685891">
              <a:buClr>
                <a:srgbClr val="0096D6"/>
              </a:buClr>
              <a:buFont typeface="Arial" panose="020B0604020202020204" pitchFamily="34" charset="0"/>
              <a:buChar char="•"/>
            </a:pPr>
            <a:r>
              <a:rPr lang="en-US" sz="1200" dirty="0">
                <a:solidFill>
                  <a:srgbClr val="002060"/>
                </a:solidFill>
              </a:rPr>
              <a:t>Direct Preview Mode - A reservation call lets the agent decide how to respond to the contact</a:t>
            </a:r>
          </a:p>
        </p:txBody>
      </p:sp>
      <p:sp>
        <p:nvSpPr>
          <p:cNvPr id="6" name="TextBox 5"/>
          <p:cNvSpPr txBox="1"/>
          <p:nvPr/>
        </p:nvSpPr>
        <p:spPr>
          <a:xfrm>
            <a:off x="126295" y="2882998"/>
            <a:ext cx="6166996" cy="253916"/>
          </a:xfrm>
          <a:prstGeom prst="rect">
            <a:avLst/>
          </a:prstGeom>
          <a:noFill/>
        </p:spPr>
        <p:txBody>
          <a:bodyPr wrap="none" lIns="68589" tIns="34295" rIns="68589" bIns="34295" rtlCol="0">
            <a:spAutoFit/>
          </a:bodyPr>
          <a:lstStyle/>
          <a:p>
            <a:pPr marL="214341" indent="-214341" defTabSz="685891">
              <a:buClr>
                <a:srgbClr val="0096D6"/>
              </a:buClr>
              <a:buFont typeface="Arial" panose="020B0604020202020204" pitchFamily="34" charset="0"/>
              <a:buChar char="•"/>
            </a:pPr>
            <a:r>
              <a:rPr lang="en-US" sz="1200" dirty="0">
                <a:solidFill>
                  <a:srgbClr val="002060"/>
                </a:solidFill>
              </a:rPr>
              <a:t>Direct Preview Mode- When the agent accepts the contact, the outbound call is made</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606" y="1292168"/>
            <a:ext cx="68865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386" y="3260179"/>
            <a:ext cx="6886575" cy="159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8022606" y="4056704"/>
            <a:ext cx="990600" cy="8953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385814"/>
            <a:endParaRPr lang="en-US" sz="1100" dirty="0" err="1">
              <a:solidFill>
                <a:srgbClr val="FFFFFF"/>
              </a:solidFill>
              <a:ea typeface="Arial" pitchFamily="-107" charset="0"/>
              <a:cs typeface="Arial" pitchFamily="-107" charset="0"/>
              <a:sym typeface="Arial" pitchFamily="-107" charset="0"/>
            </a:endParaRPr>
          </a:p>
        </p:txBody>
      </p:sp>
      <p:sp>
        <p:nvSpPr>
          <p:cNvPr id="15" name="Title 1"/>
          <p:cNvSpPr txBox="1">
            <a:spLocks/>
          </p:cNvSpPr>
          <p:nvPr/>
        </p:nvSpPr>
        <p:spPr>
          <a:xfrm>
            <a:off x="63285" y="105156"/>
            <a:ext cx="9004516" cy="637794"/>
          </a:xfrm>
          <a:prstGeom prst="rect">
            <a:avLst/>
          </a:prstGeom>
        </p:spPr>
        <p:txBody>
          <a:bodyPr vert="horz" lIns="61730" tIns="34295" rIns="61730" bIns="34295"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sz="2100" dirty="0">
                <a:solidFill>
                  <a:srgbClr val="0096D6"/>
                </a:solidFill>
              </a:rPr>
              <a:t>Direct Preview</a:t>
            </a:r>
            <a:r>
              <a:rPr lang="en-US" sz="2100" dirty="0">
                <a:solidFill>
                  <a:srgbClr val="0096D6"/>
                </a:solidFill>
              </a:rPr>
              <a:t> </a:t>
            </a:r>
            <a:r>
              <a:rPr sz="2100" dirty="0">
                <a:solidFill>
                  <a:srgbClr val="0096D6"/>
                </a:solidFill>
              </a:rPr>
              <a:t>Outbound</a:t>
            </a:r>
          </a:p>
        </p:txBody>
      </p:sp>
      <p:sp>
        <p:nvSpPr>
          <p:cNvPr id="3" name="Slide Number Placeholder 2"/>
          <p:cNvSpPr>
            <a:spLocks noGrp="1"/>
          </p:cNvSpPr>
          <p:nvPr>
            <p:ph type="sldNum" sz="quarter" idx="4"/>
          </p:nvPr>
        </p:nvSpPr>
        <p:spPr>
          <a:xfrm>
            <a:off x="4354895" y="4697416"/>
            <a:ext cx="383410" cy="274637"/>
          </a:xfrm>
        </p:spPr>
        <p:txBody>
          <a:bodyPr/>
          <a:lstStyle/>
          <a:p>
            <a:fld id="{3945D0FD-48F1-4D72-80C5-FFB60B92A834}" type="slidenum">
              <a:rPr>
                <a:solidFill>
                  <a:srgbClr val="FFFFFF"/>
                </a:solidFill>
              </a:rPr>
              <a:pPr/>
              <a:t>19</a:t>
            </a:fld>
            <a:endParaRPr dirty="0">
              <a:solidFill>
                <a:srgbClr val="FFFFFF"/>
              </a:solidFill>
            </a:endParaRPr>
          </a:p>
        </p:txBody>
      </p:sp>
    </p:spTree>
    <p:extLst>
      <p:ext uri="{BB962C8B-B14F-4D97-AF65-F5344CB8AC3E}">
        <p14:creationId xmlns:p14="http://schemas.microsoft.com/office/powerpoint/2010/main" val="2667969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Agenda</a:t>
            </a:r>
            <a:endParaRPr lang="en-US" dirty="0"/>
          </a:p>
        </p:txBody>
      </p:sp>
      <p:sp>
        <p:nvSpPr>
          <p:cNvPr id="3" name="Content Placeholder 2"/>
          <p:cNvSpPr>
            <a:spLocks noGrp="1"/>
          </p:cNvSpPr>
          <p:nvPr>
            <p:ph sz="quarter" idx="11"/>
          </p:nvPr>
        </p:nvSpPr>
        <p:spPr bwMode="white"/>
        <p:txBody>
          <a:bodyPr/>
          <a:lstStyle/>
          <a:p>
            <a:pPr defTabSz="914323"/>
            <a:r>
              <a:rPr lang="en-US" dirty="0">
                <a:solidFill>
                  <a:srgbClr val="FFFFFF"/>
                </a:solidFill>
              </a:rPr>
              <a:t>What’s new with Unified CCX 10.5</a:t>
            </a:r>
          </a:p>
          <a:p>
            <a:r>
              <a:rPr lang="en-US" dirty="0">
                <a:solidFill>
                  <a:srgbClr val="FFFFFF"/>
                </a:solidFill>
              </a:rPr>
              <a:t>User Experience </a:t>
            </a:r>
            <a:r>
              <a:rPr lang="en-US" dirty="0" smtClean="0">
                <a:solidFill>
                  <a:srgbClr val="FFFFFF"/>
                </a:solidFill>
              </a:rPr>
              <a:t>Enhancements</a:t>
            </a:r>
          </a:p>
          <a:p>
            <a:pPr defTabSz="914323"/>
            <a:r>
              <a:rPr lang="en-US" dirty="0">
                <a:solidFill>
                  <a:srgbClr val="FFFFFF"/>
                </a:solidFill>
              </a:rPr>
              <a:t>Deployment Simplification</a:t>
            </a:r>
          </a:p>
          <a:p>
            <a:pPr defTabSz="914323"/>
            <a:r>
              <a:rPr lang="en-US" dirty="0">
                <a:solidFill>
                  <a:srgbClr val="FFFFFF"/>
                </a:solidFill>
              </a:rPr>
              <a:t>Extended Value with Workforce Optimization 10.5</a:t>
            </a:r>
          </a:p>
          <a:p>
            <a:endParaRPr lang="en-US" dirty="0" smtClean="0">
              <a:solidFill>
                <a:srgbClr val="FFFFFF"/>
              </a:solidFill>
            </a:endParaRPr>
          </a:p>
        </p:txBody>
      </p:sp>
      <p:sp>
        <p:nvSpPr>
          <p:cNvPr id="5" name="Slide Number Placeholder 4"/>
          <p:cNvSpPr>
            <a:spLocks noGrp="1"/>
          </p:cNvSpPr>
          <p:nvPr>
            <p:ph type="sldNum" sz="quarter" idx="4"/>
          </p:nvPr>
        </p:nvSpPr>
        <p:spPr/>
        <p:txBody>
          <a:bodyPr/>
          <a:lstStyle/>
          <a:p>
            <a:fld id="{2F5CCB13-0A32-4557-88E9-079F0C330695}" type="slidenum">
              <a:rPr lang="en-US" smtClean="0">
                <a:sym typeface="Arial" pitchFamily="34" charset="0"/>
              </a:rPr>
              <a:pPr/>
              <a:t>2</a:t>
            </a:fld>
            <a:endParaRPr lang="en-US" dirty="0">
              <a:sym typeface="Arial" pitchFamily="34" charset="0"/>
            </a:endParaRPr>
          </a:p>
        </p:txBody>
      </p:sp>
    </p:spTree>
    <p:extLst>
      <p:ext uri="{BB962C8B-B14F-4D97-AF65-F5344CB8AC3E}">
        <p14:creationId xmlns:p14="http://schemas.microsoft.com/office/powerpoint/2010/main" val="161664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81442" y="1366371"/>
            <a:ext cx="6937379" cy="1814980"/>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3"/>
          <a:stretch>
            <a:fillRect/>
          </a:stretch>
        </p:blipFill>
        <p:spPr>
          <a:xfrm>
            <a:off x="2167987" y="2832460"/>
            <a:ext cx="4917175" cy="206480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Predictive &amp; Progressive Outbound Agent</a:t>
            </a:r>
            <a:endParaRPr lang="en-US" dirty="0"/>
          </a:p>
        </p:txBody>
      </p:sp>
      <p:cxnSp>
        <p:nvCxnSpPr>
          <p:cNvPr id="8" name="Straight Connector 7"/>
          <p:cNvCxnSpPr/>
          <p:nvPr/>
        </p:nvCxnSpPr>
        <p:spPr>
          <a:xfrm>
            <a:off x="1679618" y="1616609"/>
            <a:ext cx="7132320" cy="36576"/>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642411" y="1580033"/>
            <a:ext cx="73152" cy="73152"/>
          </a:xfrm>
          <a:prstGeom prst="ellipse">
            <a:avLst/>
          </a:prstGeom>
          <a:noFill/>
          <a:ln>
            <a:solidFill>
              <a:schemeClr val="accent1">
                <a:lumMod val="40000"/>
                <a:lumOff val="6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smtClean="0"/>
          </a:p>
        </p:txBody>
      </p:sp>
      <p:sp>
        <p:nvSpPr>
          <p:cNvPr id="11" name="TextBox 10"/>
          <p:cNvSpPr txBox="1"/>
          <p:nvPr/>
        </p:nvSpPr>
        <p:spPr>
          <a:xfrm>
            <a:off x="7086601" y="1200151"/>
            <a:ext cx="2514599" cy="461661"/>
          </a:xfrm>
          <a:prstGeom prst="rect">
            <a:avLst/>
          </a:prstGeom>
          <a:noFill/>
        </p:spPr>
        <p:txBody>
          <a:bodyPr wrap="square" lIns="91432" tIns="45716" rIns="91432" bIns="45716" rtlCol="0">
            <a:spAutoFit/>
          </a:bodyPr>
          <a:lstStyle/>
          <a:p>
            <a:endParaRPr lang="en-US" sz="1200" dirty="0"/>
          </a:p>
          <a:p>
            <a:r>
              <a:rPr lang="en-US" sz="1100" dirty="0">
                <a:solidFill>
                  <a:schemeClr val="accent5">
                    <a:lumMod val="75000"/>
                  </a:schemeClr>
                </a:solidFill>
              </a:rPr>
              <a:t>Agent Reserved for Outbound</a:t>
            </a:r>
          </a:p>
        </p:txBody>
      </p:sp>
      <p:grpSp>
        <p:nvGrpSpPr>
          <p:cNvPr id="34" name="Group 33"/>
          <p:cNvGrpSpPr/>
          <p:nvPr/>
        </p:nvGrpSpPr>
        <p:grpSpPr>
          <a:xfrm>
            <a:off x="2877128" y="2675565"/>
            <a:ext cx="5911561" cy="351827"/>
            <a:chOff x="3182112" y="3061171"/>
            <a:chExt cx="5911562" cy="351827"/>
          </a:xfrm>
        </p:grpSpPr>
        <p:cxnSp>
          <p:nvCxnSpPr>
            <p:cNvPr id="20" name="Straight Connector 19"/>
            <p:cNvCxnSpPr/>
            <p:nvPr/>
          </p:nvCxnSpPr>
          <p:spPr>
            <a:xfrm>
              <a:off x="3218688" y="3376422"/>
              <a:ext cx="5632704"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182112" y="3339846"/>
              <a:ext cx="73152" cy="73152"/>
            </a:xfrm>
            <a:prstGeom prst="ellipse">
              <a:avLst/>
            </a:prstGeom>
            <a:noFill/>
            <a:ln>
              <a:solidFill>
                <a:schemeClr val="accent1">
                  <a:lumMod val="40000"/>
                  <a:lumOff val="6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TextBox 30"/>
            <p:cNvSpPr txBox="1"/>
            <p:nvPr/>
          </p:nvSpPr>
          <p:spPr>
            <a:xfrm>
              <a:off x="7569674" y="3061171"/>
              <a:ext cx="1524000" cy="261610"/>
            </a:xfrm>
            <a:prstGeom prst="rect">
              <a:avLst/>
            </a:prstGeom>
            <a:noFill/>
          </p:spPr>
          <p:txBody>
            <a:bodyPr wrap="square" rtlCol="0">
              <a:spAutoFit/>
            </a:bodyPr>
            <a:lstStyle/>
            <a:p>
              <a:r>
                <a:rPr lang="en-US" sz="1100" dirty="0">
                  <a:solidFill>
                    <a:srgbClr val="26626A"/>
                  </a:solidFill>
                </a:rPr>
                <a:t>Live Voice detected</a:t>
              </a:r>
            </a:p>
          </p:txBody>
        </p:sp>
      </p:grpSp>
      <p:sp>
        <p:nvSpPr>
          <p:cNvPr id="13"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20</a:t>
            </a:fld>
            <a:endParaRPr lang="en-US" dirty="0"/>
          </a:p>
        </p:txBody>
      </p:sp>
      <p:sp>
        <p:nvSpPr>
          <p:cNvPr id="14" name="Text Placeholder 6"/>
          <p:cNvSpPr>
            <a:spLocks noGrp="1"/>
          </p:cNvSpPr>
          <p:nvPr>
            <p:ph type="body" sz="quarter" idx="12"/>
          </p:nvPr>
        </p:nvSpPr>
        <p:spPr>
          <a:xfrm>
            <a:off x="304800" y="822960"/>
            <a:ext cx="8513064" cy="381000"/>
          </a:xfrm>
        </p:spPr>
        <p:txBody>
          <a:bodyPr/>
          <a:lstStyle/>
          <a:p>
            <a:r>
              <a:rPr lang="en-US" dirty="0" smtClean="0"/>
              <a:t>Call Control</a:t>
            </a:r>
            <a:endParaRPr lang="en-US" dirty="0"/>
          </a:p>
        </p:txBody>
      </p:sp>
    </p:spTree>
    <p:extLst>
      <p:ext uri="{BB962C8B-B14F-4D97-AF65-F5344CB8AC3E}">
        <p14:creationId xmlns:p14="http://schemas.microsoft.com/office/powerpoint/2010/main" val="5231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054" y="254072"/>
            <a:ext cx="8659368" cy="464385"/>
          </a:xfrm>
        </p:spPr>
        <p:txBody>
          <a:bodyPr/>
          <a:lstStyle/>
          <a:p>
            <a:r>
              <a:rPr lang="en-US" sz="2700" dirty="0"/>
              <a:t>Campaign Management</a:t>
            </a:r>
          </a:p>
        </p:txBody>
      </p:sp>
      <p:sp>
        <p:nvSpPr>
          <p:cNvPr id="2" name="Text Placeholder 1"/>
          <p:cNvSpPr>
            <a:spLocks noGrp="1"/>
          </p:cNvSpPr>
          <p:nvPr>
            <p:ph type="body" sz="quarter" idx="4294967295"/>
          </p:nvPr>
        </p:nvSpPr>
        <p:spPr>
          <a:xfrm>
            <a:off x="297543" y="889799"/>
            <a:ext cx="4123209" cy="3496866"/>
          </a:xfrm>
          <a:prstGeom prst="rect">
            <a:avLst/>
          </a:prstGeom>
        </p:spPr>
        <p:txBody>
          <a:bodyPr lIns="68586" tIns="34294" rIns="68586" bIns="34294"/>
          <a:lstStyle/>
          <a:p>
            <a:r>
              <a:rPr lang="en-US" dirty="0" smtClean="0"/>
              <a:t>Configurable timings</a:t>
            </a:r>
          </a:p>
          <a:p>
            <a:r>
              <a:rPr lang="en-US" dirty="0" smtClean="0"/>
              <a:t>Attempts and Callback settings</a:t>
            </a:r>
          </a:p>
          <a:p>
            <a:r>
              <a:rPr lang="en-US" dirty="0" smtClean="0"/>
              <a:t>Dialing Options</a:t>
            </a:r>
          </a:p>
          <a:p>
            <a:pPr lvl="1"/>
            <a:r>
              <a:rPr lang="en-US" dirty="0" smtClean="0"/>
              <a:t>Lines per Agent</a:t>
            </a:r>
          </a:p>
          <a:p>
            <a:pPr lvl="1"/>
            <a:r>
              <a:rPr lang="en-US" dirty="0" smtClean="0"/>
              <a:t>Predictive Correction Pace and Gain</a:t>
            </a:r>
          </a:p>
          <a:p>
            <a:pPr lvl="1"/>
            <a:r>
              <a:rPr lang="en-US" dirty="0" smtClean="0"/>
              <a:t>Various treatments</a:t>
            </a:r>
          </a:p>
          <a:p>
            <a:r>
              <a:rPr lang="en-US" dirty="0" smtClean="0"/>
              <a:t>Dial Settings</a:t>
            </a:r>
          </a:p>
          <a:p>
            <a:r>
              <a:rPr lang="en-US" dirty="0" smtClean="0"/>
              <a:t>Retries</a:t>
            </a:r>
          </a:p>
          <a:p>
            <a:r>
              <a:rPr lang="en-US" dirty="0" smtClean="0"/>
              <a:t>Assigned Contact Service Queues</a:t>
            </a:r>
          </a:p>
          <a:p>
            <a:r>
              <a:rPr lang="en-US" dirty="0" smtClean="0"/>
              <a:t>Import Contacts</a:t>
            </a:r>
            <a:endParaRPr lang="en-US" dirty="0"/>
          </a:p>
        </p:txBody>
      </p:sp>
      <p:pic>
        <p:nvPicPr>
          <p:cNvPr id="4" name="Picture 3"/>
          <p:cNvPicPr>
            <a:picLocks noChangeAspect="1"/>
          </p:cNvPicPr>
          <p:nvPr/>
        </p:nvPicPr>
        <p:blipFill>
          <a:blip r:embed="rId3"/>
          <a:stretch>
            <a:fillRect/>
          </a:stretch>
        </p:blipFill>
        <p:spPr>
          <a:xfrm>
            <a:off x="4393431" y="186031"/>
            <a:ext cx="4306520" cy="4595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3438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image001"/>
          <p:cNvPicPr>
            <a:picLocks noChangeAspect="1" noChangeArrowheads="1"/>
          </p:cNvPicPr>
          <p:nvPr/>
        </p:nvPicPr>
        <p:blipFill>
          <a:blip r:embed="rId3" cstate="print"/>
          <a:srcRect/>
          <a:stretch>
            <a:fillRect/>
          </a:stretch>
        </p:blipFill>
        <p:spPr bwMode="auto">
          <a:xfrm>
            <a:off x="6623547" y="1717227"/>
            <a:ext cx="2159136" cy="1219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ctrTitle"/>
          </p:nvPr>
        </p:nvSpPr>
        <p:spPr/>
        <p:txBody>
          <a:bodyPr/>
          <a:lstStyle/>
          <a:p>
            <a:r>
              <a:rPr lang="en-US" dirty="0">
                <a:latin typeface="+mn-lt"/>
              </a:rPr>
              <a:t>Web Chat Enhancements</a:t>
            </a:r>
          </a:p>
        </p:txBody>
      </p:sp>
      <p:sp>
        <p:nvSpPr>
          <p:cNvPr id="34" name="TextBox 33"/>
          <p:cNvSpPr txBox="1"/>
          <p:nvPr/>
        </p:nvSpPr>
        <p:spPr>
          <a:xfrm>
            <a:off x="375906" y="3131451"/>
            <a:ext cx="2553281" cy="1246494"/>
          </a:xfrm>
          <a:prstGeom prst="rect">
            <a:avLst/>
          </a:prstGeom>
          <a:noFill/>
        </p:spPr>
        <p:txBody>
          <a:bodyPr wrap="none" lIns="68583" tIns="34292" rIns="68583" bIns="34292" rtlCol="0">
            <a:spAutoFit/>
          </a:bodyPr>
          <a:lstStyle/>
          <a:p>
            <a:r>
              <a:rPr lang="en-US" sz="2400" dirty="0"/>
              <a:t>CCX 9.0</a:t>
            </a:r>
          </a:p>
          <a:p>
            <a:endParaRPr lang="en-US" sz="2400" dirty="0"/>
          </a:p>
          <a:p>
            <a:pPr marL="342871" indent="-342871">
              <a:buFont typeface="Arial"/>
              <a:buChar char="•"/>
            </a:pPr>
            <a:r>
              <a:rPr lang="en-US" sz="1400" dirty="0"/>
              <a:t>Single Session Web Chat</a:t>
            </a:r>
          </a:p>
          <a:p>
            <a:pPr marL="342871" indent="-342871">
              <a:buFont typeface="Arial"/>
              <a:buChar char="•"/>
            </a:pPr>
            <a:r>
              <a:rPr lang="en-US" sz="1400" dirty="0"/>
              <a:t>Basic functionalities</a:t>
            </a:r>
          </a:p>
        </p:txBody>
      </p:sp>
      <p:grpSp>
        <p:nvGrpSpPr>
          <p:cNvPr id="5" name="Group 4"/>
          <p:cNvGrpSpPr/>
          <p:nvPr/>
        </p:nvGrpSpPr>
        <p:grpSpPr>
          <a:xfrm>
            <a:off x="390345" y="1738714"/>
            <a:ext cx="1262201" cy="1260871"/>
            <a:chOff x="457201" y="2509839"/>
            <a:chExt cx="2543174" cy="2543172"/>
          </a:xfrm>
        </p:grpSpPr>
        <p:sp>
          <p:nvSpPr>
            <p:cNvPr id="6" name="Oval 5"/>
            <p:cNvSpPr/>
            <p:nvPr/>
          </p:nvSpPr>
          <p:spPr>
            <a:xfrm>
              <a:off x="1061357" y="4667250"/>
              <a:ext cx="1344386" cy="247650"/>
            </a:xfrm>
            <a:prstGeom prst="ellipse">
              <a:avLst/>
            </a:prstGeom>
            <a:gradFill flip="none" rotWithShape="1">
              <a:gsLst>
                <a:gs pos="0">
                  <a:srgbClr val="000000">
                    <a:alpha val="66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rgbClr val="FFFFFF"/>
                </a:solidFill>
              </a:endParaRPr>
            </a:p>
          </p:txBody>
        </p:sp>
        <p:grpSp>
          <p:nvGrpSpPr>
            <p:cNvPr id="7" name="Group 44"/>
            <p:cNvGrpSpPr/>
            <p:nvPr/>
          </p:nvGrpSpPr>
          <p:grpSpPr>
            <a:xfrm>
              <a:off x="457201" y="2509839"/>
              <a:ext cx="2543174" cy="2543172"/>
              <a:chOff x="600076" y="2633664"/>
              <a:chExt cx="2257424" cy="2257422"/>
            </a:xfrm>
          </p:grpSpPr>
          <p:sp>
            <p:nvSpPr>
              <p:cNvPr id="8" name="Oval 7"/>
              <p:cNvSpPr/>
              <p:nvPr/>
            </p:nvSpPr>
            <p:spPr>
              <a:xfrm>
                <a:off x="600076" y="2633664"/>
                <a:ext cx="2257424" cy="2257422"/>
              </a:xfrm>
              <a:prstGeom prst="ellipse">
                <a:avLst/>
              </a:prstGeom>
              <a:gradFill>
                <a:gsLst>
                  <a:gs pos="0">
                    <a:schemeClr val="accent3">
                      <a:lumMod val="75000"/>
                    </a:schemeClr>
                  </a:gs>
                  <a:gs pos="60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rgbClr val="FFFFFF"/>
                  </a:solidFill>
                </a:endParaRPr>
              </a:p>
            </p:txBody>
          </p:sp>
          <p:pic>
            <p:nvPicPr>
              <p:cNvPr id="9" name="Picture 2" descr="C:\Documents and Settings\rteligic\Desktop\custcollab\Picture0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2170" y="2875757"/>
                <a:ext cx="1773237" cy="1773237"/>
              </a:xfrm>
              <a:prstGeom prst="rect">
                <a:avLst/>
              </a:prstGeom>
              <a:noFill/>
            </p:spPr>
          </p:pic>
        </p:grpSp>
      </p:grpSp>
      <p:sp>
        <p:nvSpPr>
          <p:cNvPr id="10" name="TextBox 9"/>
          <p:cNvSpPr txBox="1"/>
          <p:nvPr/>
        </p:nvSpPr>
        <p:spPr>
          <a:xfrm>
            <a:off x="233452" y="1270944"/>
            <a:ext cx="1384261" cy="288539"/>
          </a:xfrm>
          <a:prstGeom prst="rect">
            <a:avLst/>
          </a:prstGeom>
        </p:spPr>
        <p:style>
          <a:lnRef idx="3">
            <a:schemeClr val="lt1"/>
          </a:lnRef>
          <a:fillRef idx="1">
            <a:schemeClr val="accent2"/>
          </a:fillRef>
          <a:effectRef idx="1">
            <a:schemeClr val="accent2"/>
          </a:effectRef>
          <a:fontRef idx="minor">
            <a:schemeClr val="lt1"/>
          </a:fontRef>
        </p:style>
        <p:txBody>
          <a:bodyPr wrap="square" lIns="68583" tIns="34292" rIns="68583" bIns="34292" rtlCol="0">
            <a:spAutoFit/>
          </a:bodyPr>
          <a:lstStyle/>
          <a:p>
            <a:pPr algn="ctr"/>
            <a:r>
              <a:rPr lang="en-US" sz="1400" dirty="0">
                <a:effectLst>
                  <a:outerShdw blurRad="38100" dist="38100" dir="2700000" algn="tl">
                    <a:srgbClr val="000000">
                      <a:alpha val="43137"/>
                    </a:srgbClr>
                  </a:outerShdw>
                </a:effectLst>
              </a:rPr>
              <a:t>Web Chat</a:t>
            </a:r>
          </a:p>
        </p:txBody>
      </p:sp>
      <p:grpSp>
        <p:nvGrpSpPr>
          <p:cNvPr id="11" name="Group 10"/>
          <p:cNvGrpSpPr/>
          <p:nvPr/>
        </p:nvGrpSpPr>
        <p:grpSpPr>
          <a:xfrm>
            <a:off x="2713979" y="1806975"/>
            <a:ext cx="1339447" cy="993322"/>
            <a:chOff x="2243578" y="1480432"/>
            <a:chExt cx="4920792" cy="536904"/>
          </a:xfrm>
        </p:grpSpPr>
        <p:sp>
          <p:nvSpPr>
            <p:cNvPr id="12" name="Rectangle 11"/>
            <p:cNvSpPr/>
            <p:nvPr/>
          </p:nvSpPr>
          <p:spPr>
            <a:xfrm>
              <a:off x="2677210" y="1762812"/>
              <a:ext cx="4128940" cy="254524"/>
            </a:xfrm>
            <a:prstGeom prst="rect">
              <a:avLst/>
            </a:prstGeom>
            <a:gradFill flip="none" rotWithShape="1">
              <a:gsLst>
                <a:gs pos="0">
                  <a:srgbClr val="000000">
                    <a:alpha val="66000"/>
                  </a:srgbClr>
                </a:gs>
                <a:gs pos="100000">
                  <a:schemeClr val="accent4">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3" name="Rounded Rectangle 12"/>
            <p:cNvSpPr/>
            <p:nvPr/>
          </p:nvSpPr>
          <p:spPr>
            <a:xfrm>
              <a:off x="2243578" y="1480432"/>
              <a:ext cx="4920792" cy="414354"/>
            </a:xfrm>
            <a:prstGeom prst="roundRect">
              <a:avLst/>
            </a:prstGeom>
            <a:gradFill flip="none" rotWithShape="1">
              <a:gsLst>
                <a:gs pos="0">
                  <a:schemeClr val="accent1">
                    <a:lumMod val="60000"/>
                    <a:lumOff val="40000"/>
                  </a:schemeClr>
                </a:gs>
                <a:gs pos="100000">
                  <a:schemeClr val="tx1">
                    <a:lumMod val="5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effectLst>
                    <a:outerShdw blurRad="38100" dist="38100" dir="2700000" algn="tl">
                      <a:srgbClr val="000000">
                        <a:alpha val="43137"/>
                      </a:srgbClr>
                    </a:outerShdw>
                  </a:effectLst>
                </a:rPr>
                <a:t>SocialMiner</a:t>
              </a:r>
              <a:endParaRPr lang="en-US" sz="1400" dirty="0">
                <a:effectLst>
                  <a:outerShdw blurRad="38100" dist="38100" dir="2700000" algn="tl">
                    <a:srgbClr val="000000">
                      <a:alpha val="43137"/>
                    </a:srgbClr>
                  </a:outerShdw>
                </a:effectLst>
              </a:endParaRPr>
            </a:p>
          </p:txBody>
        </p:sp>
      </p:grpSp>
      <p:pic>
        <p:nvPicPr>
          <p:cNvPr id="14" name="Picture 4" descr="unifiedCC_sphere"/>
          <p:cNvPicPr>
            <a:picLocks noChangeAspect="1" noChangeArrowheads="1"/>
          </p:cNvPicPr>
          <p:nvPr/>
        </p:nvPicPr>
        <p:blipFill>
          <a:blip r:embed="rId5" cstate="print"/>
          <a:srcRect/>
          <a:stretch>
            <a:fillRect/>
          </a:stretch>
        </p:blipFill>
        <p:spPr bwMode="auto">
          <a:xfrm>
            <a:off x="5102042" y="1656812"/>
            <a:ext cx="1309275" cy="1143483"/>
          </a:xfrm>
          <a:prstGeom prst="rect">
            <a:avLst/>
          </a:prstGeom>
          <a:noFill/>
          <a:ln w="9525">
            <a:noFill/>
            <a:miter lim="800000"/>
            <a:headEnd/>
            <a:tailEnd/>
          </a:ln>
        </p:spPr>
      </p:pic>
      <p:sp>
        <p:nvSpPr>
          <p:cNvPr id="15" name="Right Arrow 14"/>
          <p:cNvSpPr/>
          <p:nvPr/>
        </p:nvSpPr>
        <p:spPr>
          <a:xfrm>
            <a:off x="1739476" y="1765680"/>
            <a:ext cx="855579" cy="35958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sz="1400" dirty="0"/>
          </a:p>
        </p:txBody>
      </p:sp>
      <p:sp>
        <p:nvSpPr>
          <p:cNvPr id="33" name="TextBox 32"/>
          <p:cNvSpPr txBox="1"/>
          <p:nvPr/>
        </p:nvSpPr>
        <p:spPr>
          <a:xfrm>
            <a:off x="4483056" y="3131452"/>
            <a:ext cx="1902687" cy="1685072"/>
          </a:xfrm>
          <a:prstGeom prst="rect">
            <a:avLst/>
          </a:prstGeom>
          <a:noFill/>
        </p:spPr>
        <p:txBody>
          <a:bodyPr wrap="none" lIns="68583" tIns="34292" rIns="68583" bIns="34292" rtlCol="0">
            <a:spAutoFit/>
          </a:bodyPr>
          <a:lstStyle/>
          <a:p>
            <a:r>
              <a:rPr lang="en-US" sz="2400" dirty="0"/>
              <a:t>CCX 10.5</a:t>
            </a:r>
          </a:p>
          <a:p>
            <a:endParaRPr lang="en-US" sz="2400" dirty="0"/>
          </a:p>
          <a:p>
            <a:pPr marL="342871" indent="-342871">
              <a:buFont typeface="Arial"/>
              <a:buChar char="•"/>
            </a:pPr>
            <a:r>
              <a:rPr lang="en-US" sz="1400" dirty="0"/>
              <a:t>Multi-Session</a:t>
            </a:r>
          </a:p>
          <a:p>
            <a:pPr marL="342871" indent="-342871">
              <a:buFont typeface="Arial"/>
              <a:buChar char="•"/>
            </a:pPr>
            <a:r>
              <a:rPr lang="en-US" sz="1400" dirty="0"/>
              <a:t>Finesse Gadgets</a:t>
            </a:r>
          </a:p>
          <a:p>
            <a:pPr marL="342871" indent="-342871">
              <a:buFont typeface="Arial"/>
              <a:buChar char="•"/>
            </a:pPr>
            <a:r>
              <a:rPr lang="en-US" sz="1400" dirty="0"/>
              <a:t>Live Data</a:t>
            </a:r>
          </a:p>
          <a:p>
            <a:pPr marL="342871" indent="-342871">
              <a:buFont typeface="Arial"/>
              <a:buChar char="•"/>
            </a:pPr>
            <a:r>
              <a:rPr lang="en-US" sz="1400" dirty="0"/>
              <a:t>Historical reports</a:t>
            </a:r>
          </a:p>
        </p:txBody>
      </p:sp>
      <p:sp>
        <p:nvSpPr>
          <p:cNvPr id="21" name="Right Arrow 20"/>
          <p:cNvSpPr/>
          <p:nvPr/>
        </p:nvSpPr>
        <p:spPr>
          <a:xfrm>
            <a:off x="1739476" y="2066790"/>
            <a:ext cx="855579" cy="35958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sz="1400" dirty="0"/>
          </a:p>
        </p:txBody>
      </p:sp>
      <p:sp>
        <p:nvSpPr>
          <p:cNvPr id="22" name="Right Arrow 21"/>
          <p:cNvSpPr/>
          <p:nvPr/>
        </p:nvSpPr>
        <p:spPr>
          <a:xfrm>
            <a:off x="1739476" y="2329404"/>
            <a:ext cx="855579" cy="35958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sz="1400" dirty="0"/>
          </a:p>
        </p:txBody>
      </p:sp>
      <p:sp>
        <p:nvSpPr>
          <p:cNvPr id="23" name="Right Arrow 22"/>
          <p:cNvSpPr/>
          <p:nvPr/>
        </p:nvSpPr>
        <p:spPr>
          <a:xfrm>
            <a:off x="4246463" y="1765680"/>
            <a:ext cx="855579" cy="35958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sz="1400" dirty="0"/>
          </a:p>
        </p:txBody>
      </p:sp>
      <p:sp>
        <p:nvSpPr>
          <p:cNvPr id="24" name="Right Arrow 23"/>
          <p:cNvSpPr/>
          <p:nvPr/>
        </p:nvSpPr>
        <p:spPr>
          <a:xfrm>
            <a:off x="4246463" y="2066790"/>
            <a:ext cx="855579" cy="35958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sz="1400" dirty="0"/>
          </a:p>
        </p:txBody>
      </p:sp>
      <p:sp>
        <p:nvSpPr>
          <p:cNvPr id="25" name="Right Arrow 24"/>
          <p:cNvSpPr/>
          <p:nvPr/>
        </p:nvSpPr>
        <p:spPr>
          <a:xfrm>
            <a:off x="4246463" y="2329404"/>
            <a:ext cx="855579" cy="35958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sz="1400" dirty="0"/>
          </a:p>
        </p:txBody>
      </p:sp>
      <p:pic>
        <p:nvPicPr>
          <p:cNvPr id="26" name="Picture 25"/>
          <p:cNvPicPr/>
          <p:nvPr/>
        </p:nvPicPr>
        <p:blipFill>
          <a:blip r:embed="rId6">
            <a:extLst>
              <a:ext uri="{28A0092B-C50C-407E-A947-70E740481C1C}">
                <a14:useLocalDpi xmlns:a14="http://schemas.microsoft.com/office/drawing/2010/main"/>
              </a:ext>
            </a:extLst>
          </a:blip>
          <a:srcRect/>
          <a:stretch>
            <a:fillRect/>
          </a:stretch>
        </p:blipFill>
        <p:spPr bwMode="auto">
          <a:xfrm>
            <a:off x="6337098" y="1527675"/>
            <a:ext cx="2732034" cy="1825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002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 grpId="0" animBg="1"/>
      <p:bldP spid="15" grpId="0" animBg="1"/>
      <p:bldP spid="33" grpId="0"/>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Web Chat Enhancements</a:t>
            </a:r>
          </a:p>
        </p:txBody>
      </p:sp>
      <p:sp>
        <p:nvSpPr>
          <p:cNvPr id="20483" name="Text Placeholder 2"/>
          <p:cNvSpPr>
            <a:spLocks noGrp="1"/>
          </p:cNvSpPr>
          <p:nvPr>
            <p:ph sz="quarter" idx="11"/>
          </p:nvPr>
        </p:nvSpPr>
        <p:spPr>
          <a:prstGeom prst="rect">
            <a:avLst/>
          </a:prstGeom>
        </p:spPr>
        <p:txBody>
          <a:bodyPr lIns="91436" tIns="45718" rIns="91436" bIns="45718">
            <a:normAutofit/>
          </a:bodyPr>
          <a:lstStyle/>
          <a:p>
            <a:pPr>
              <a:spcBef>
                <a:spcPts val="1106"/>
              </a:spcBef>
            </a:pPr>
            <a:r>
              <a:rPr sz="1600" dirty="0"/>
              <a:t>Multi-Session</a:t>
            </a:r>
            <a:r>
              <a:rPr lang="en-US" sz="1600" dirty="0"/>
              <a:t> ( upto 5) with Finesse</a:t>
            </a:r>
          </a:p>
          <a:p>
            <a:pPr>
              <a:spcBef>
                <a:spcPts val="1106"/>
              </a:spcBef>
            </a:pPr>
            <a:r>
              <a:rPr lang="en-US" sz="1600" dirty="0"/>
              <a:t>60/120 concurrent  sessions</a:t>
            </a:r>
          </a:p>
          <a:p>
            <a:pPr>
              <a:spcBef>
                <a:spcPts val="1106"/>
              </a:spcBef>
            </a:pPr>
            <a:r>
              <a:rPr lang="en-US" sz="1600" dirty="0"/>
              <a:t>Predefined Responses</a:t>
            </a:r>
            <a:endParaRPr sz="1600" dirty="0"/>
          </a:p>
          <a:p>
            <a:pPr>
              <a:spcBef>
                <a:spcPts val="1106"/>
              </a:spcBef>
            </a:pPr>
            <a:r>
              <a:rPr lang="en-US" sz="1600" dirty="0"/>
              <a:t>Audible Alert </a:t>
            </a:r>
          </a:p>
          <a:p>
            <a:pPr>
              <a:spcBef>
                <a:spcPts val="1106"/>
              </a:spcBef>
            </a:pPr>
            <a:r>
              <a:rPr lang="en-US" sz="1600" dirty="0"/>
              <a:t>Agent Alias</a:t>
            </a:r>
          </a:p>
          <a:p>
            <a:pPr>
              <a:spcBef>
                <a:spcPts val="1106"/>
              </a:spcBef>
            </a:pPr>
            <a:r>
              <a:rPr lang="en-US" sz="1600" dirty="0"/>
              <a:t>Transcript Download</a:t>
            </a:r>
          </a:p>
          <a:p>
            <a:pPr>
              <a:spcBef>
                <a:spcPts val="1106"/>
              </a:spcBef>
            </a:pPr>
            <a:r>
              <a:rPr lang="en-US" sz="1600" dirty="0"/>
              <a:t>Live Data and Historical Reporting</a:t>
            </a:r>
          </a:p>
          <a:p>
            <a:pPr>
              <a:spcBef>
                <a:spcPts val="1106"/>
              </a:spcBef>
            </a:pPr>
            <a:r>
              <a:rPr lang="en-US" sz="1600" dirty="0"/>
              <a:t>Blended (Configurable) Voice/Chat Agent Operations</a:t>
            </a:r>
          </a:p>
          <a:p>
            <a:pPr>
              <a:spcBef>
                <a:spcPts val="1106"/>
              </a:spcBef>
            </a:pPr>
            <a:r>
              <a:rPr lang="en-US" sz="1600" dirty="0"/>
              <a:t>Available with Premium Agent Licensing</a:t>
            </a:r>
            <a:endParaRPr sz="1600" dirty="0"/>
          </a:p>
          <a:p>
            <a:pPr>
              <a:spcBef>
                <a:spcPts val="1106"/>
              </a:spcBef>
            </a:pPr>
            <a:endParaRPr sz="1600" dirty="0">
              <a:latin typeface="Arial" charset="0"/>
            </a:endParaRPr>
          </a:p>
          <a:p>
            <a:pPr>
              <a:spcBef>
                <a:spcPts val="1106"/>
              </a:spcBef>
            </a:pPr>
            <a:endParaRPr sz="1600" dirty="0">
              <a:latin typeface="Arial" charset="0"/>
            </a:endParaRPr>
          </a:p>
          <a:p>
            <a:pPr>
              <a:spcBef>
                <a:spcPts val="1106"/>
              </a:spcBef>
            </a:pPr>
            <a:endParaRPr sz="1600" dirty="0">
              <a:latin typeface="Arial" charset="0"/>
            </a:endParaRPr>
          </a:p>
          <a:p>
            <a:pPr>
              <a:spcBef>
                <a:spcPts val="1106"/>
              </a:spcBef>
            </a:pPr>
            <a:endParaRPr sz="1600" dirty="0">
              <a:latin typeface="Arial" charset="0"/>
            </a:endParaRPr>
          </a:p>
        </p:txBody>
      </p:sp>
      <p:sp>
        <p:nvSpPr>
          <p:cNvPr id="5" name="Slide Number Placeholder 4"/>
          <p:cNvSpPr>
            <a:spLocks noGrp="1"/>
          </p:cNvSpPr>
          <p:nvPr>
            <p:ph type="sldNum" sz="quarter" idx="4"/>
          </p:nvPr>
        </p:nvSpPr>
        <p:spPr/>
        <p:txBody>
          <a:bodyPr/>
          <a:lstStyle/>
          <a:p>
            <a:fld id="{3945D0FD-48F1-4D72-80C5-FFB60B92A834}" type="slidenum">
              <a:rPr lang="en-US" smtClean="0"/>
              <a:pPr/>
              <a:t>23</a:t>
            </a:fld>
            <a:endParaRPr lang="en-US" dirty="0"/>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4008139" y="962868"/>
            <a:ext cx="4898695" cy="266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71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3456" y="1297028"/>
            <a:ext cx="8236804" cy="1861639"/>
          </a:xfrm>
          <a:prstGeom prst="rect">
            <a:avLst/>
          </a:prstGeom>
        </p:spPr>
      </p:pic>
      <p:sp>
        <p:nvSpPr>
          <p:cNvPr id="4" name="Title 3"/>
          <p:cNvSpPr>
            <a:spLocks noGrp="1"/>
          </p:cNvSpPr>
          <p:nvPr>
            <p:ph type="title"/>
          </p:nvPr>
        </p:nvSpPr>
        <p:spPr/>
        <p:txBody>
          <a:bodyPr/>
          <a:lstStyle/>
          <a:p>
            <a:pPr>
              <a:defRPr/>
            </a:pPr>
            <a:r>
              <a:rPr lang="en-US" dirty="0"/>
              <a:t>Live Data</a:t>
            </a:r>
            <a:endParaRPr dirty="0"/>
          </a:p>
        </p:txBody>
      </p:sp>
      <p:sp>
        <p:nvSpPr>
          <p:cNvPr id="2" name="Text Placeholder 1"/>
          <p:cNvSpPr>
            <a:spLocks noGrp="1"/>
          </p:cNvSpPr>
          <p:nvPr>
            <p:ph type="body" sz="quarter" idx="12"/>
          </p:nvPr>
        </p:nvSpPr>
        <p:spPr/>
        <p:txBody>
          <a:bodyPr/>
          <a:lstStyle/>
          <a:p>
            <a:r>
              <a:rPr lang="en-US" dirty="0" smtClean="0"/>
              <a:t>Outbound and Web Chat Reports</a:t>
            </a:r>
            <a:endParaRPr lang="en-US" dirty="0"/>
          </a:p>
        </p:txBody>
      </p:sp>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1065072" y="2699804"/>
            <a:ext cx="6754337" cy="1341354"/>
          </a:xfrm>
          <a:prstGeom prst="rect">
            <a:avLst/>
          </a:prstGeom>
          <a:ln>
            <a:noFill/>
          </a:ln>
          <a:effectLst>
            <a:outerShdw blurRad="292100" dist="139700" dir="2700000" algn="tl" rotWithShape="0">
              <a:srgbClr val="333333">
                <a:alpha val="65000"/>
              </a:srgbClr>
            </a:outerShdw>
          </a:effectLst>
        </p:spPr>
      </p:pic>
      <p:pic>
        <p:nvPicPr>
          <p:cNvPr id="11" name="Picture 10"/>
          <p:cNvPicPr/>
          <p:nvPr/>
        </p:nvPicPr>
        <p:blipFill>
          <a:blip r:embed="rId4">
            <a:extLst>
              <a:ext uri="{28A0092B-C50C-407E-A947-70E740481C1C}">
                <a14:useLocalDpi xmlns:a14="http://schemas.microsoft.com/office/drawing/2010/main"/>
              </a:ext>
            </a:extLst>
          </a:blip>
          <a:srcRect/>
          <a:stretch>
            <a:fillRect/>
          </a:stretch>
        </p:blipFill>
        <p:spPr bwMode="auto">
          <a:xfrm>
            <a:off x="457200" y="3542827"/>
            <a:ext cx="8567646" cy="1071974"/>
          </a:xfrm>
          <a:prstGeom prst="rect">
            <a:avLst/>
          </a:prstGeom>
          <a:ln>
            <a:noFill/>
          </a:ln>
          <a:effectLst>
            <a:outerShdw blurRad="292100" dist="139700" dir="2700000" algn="tl" rotWithShape="0">
              <a:srgbClr val="333333">
                <a:alpha val="65000"/>
              </a:srgbClr>
            </a:outerShdw>
          </a:effectLst>
        </p:spPr>
      </p:pic>
      <p:sp>
        <p:nvSpPr>
          <p:cNvPr id="7"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24</a:t>
            </a:fld>
            <a:endParaRPr lang="en-US" dirty="0"/>
          </a:p>
        </p:txBody>
      </p:sp>
    </p:spTree>
    <p:extLst>
      <p:ext uri="{BB962C8B-B14F-4D97-AF65-F5344CB8AC3E}">
        <p14:creationId xmlns:p14="http://schemas.microsoft.com/office/powerpoint/2010/main" val="332020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Finesse Enhancements </a:t>
            </a:r>
            <a:endParaRPr lang="en-US" dirty="0"/>
          </a:p>
        </p:txBody>
      </p:sp>
      <p:sp>
        <p:nvSpPr>
          <p:cNvPr id="3" name="Text Placeholder 2"/>
          <p:cNvSpPr>
            <a:spLocks noGrp="1"/>
          </p:cNvSpPr>
          <p:nvPr>
            <p:ph sz="quarter" idx="11"/>
          </p:nvPr>
        </p:nvSpPr>
        <p:spPr/>
        <p:txBody>
          <a:bodyPr/>
          <a:lstStyle/>
          <a:p>
            <a:pPr lvl="1"/>
            <a:r>
              <a:rPr lang="en-US" sz="1500" dirty="0"/>
              <a:t>Direct Preview, Progressive and Predictive Outbound agent</a:t>
            </a:r>
          </a:p>
          <a:p>
            <a:pPr lvl="1"/>
            <a:r>
              <a:rPr lang="en-US" sz="1500" dirty="0"/>
              <a:t>Multi-session Web Chat</a:t>
            </a:r>
          </a:p>
          <a:p>
            <a:pPr lvl="1"/>
            <a:r>
              <a:rPr lang="en-US" sz="1500" dirty="0"/>
              <a:t>Multiline</a:t>
            </a:r>
          </a:p>
          <a:p>
            <a:pPr lvl="1"/>
            <a:r>
              <a:rPr lang="en-US" sz="1500" dirty="0"/>
              <a:t>Extension Mobility</a:t>
            </a:r>
          </a:p>
          <a:p>
            <a:pPr lvl="1"/>
            <a:r>
              <a:rPr lang="en-US" sz="1500" dirty="0"/>
              <a:t>QM Gadget</a:t>
            </a:r>
          </a:p>
          <a:p>
            <a:pPr lvl="1"/>
            <a:r>
              <a:rPr lang="en-US" sz="1500" dirty="0"/>
              <a:t>Localization</a:t>
            </a:r>
          </a:p>
          <a:p>
            <a:pPr lvl="1"/>
            <a:r>
              <a:rPr lang="en-US" sz="1500" dirty="0"/>
              <a:t>Gadget Container enhancements</a:t>
            </a:r>
          </a:p>
          <a:p>
            <a:pPr lvl="1"/>
            <a:r>
              <a:rPr lang="en-US" sz="1500" dirty="0"/>
              <a:t>Jabber VXME support</a:t>
            </a:r>
          </a:p>
          <a:p>
            <a:pPr lvl="1"/>
            <a:r>
              <a:rPr lang="en-US" sz="1500" dirty="0"/>
              <a:t>CAD-BE dropped starting Unified CCX 10.5</a:t>
            </a:r>
          </a:p>
          <a:p>
            <a:pPr lvl="1"/>
            <a:endParaRPr lang="en-US" dirty="0"/>
          </a:p>
          <a:p>
            <a:pPr lvl="1"/>
            <a:endParaRPr lang="en-US" dirty="0"/>
          </a:p>
          <a:p>
            <a:pPr lvl="1"/>
            <a:endParaRPr lang="en-US" dirty="0" smtClean="0"/>
          </a:p>
          <a:p>
            <a:pPr lvl="1"/>
            <a:endParaRPr lang="en-US" dirty="0"/>
          </a:p>
        </p:txBody>
      </p:sp>
      <p:sp>
        <p:nvSpPr>
          <p:cNvPr id="17412" name="Slide Number Placeholder 5"/>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2" rIns="68583" bIns="34292"/>
          <a:lstStyle>
            <a:lvl1pPr defTabSz="513185" eaLnBrk="0" hangingPunct="0">
              <a:defRPr>
                <a:solidFill>
                  <a:schemeClr val="tx1"/>
                </a:solidFill>
                <a:latin typeface="Arial" charset="0"/>
                <a:ea typeface="ＭＳ Ｐゴシック" charset="0"/>
                <a:cs typeface="ＭＳ Ｐゴシック" charset="0"/>
              </a:defRPr>
            </a:lvl1pPr>
            <a:lvl2pPr marL="557241" indent="-214323" defTabSz="513185" eaLnBrk="0" hangingPunct="0">
              <a:defRPr>
                <a:solidFill>
                  <a:schemeClr val="tx1"/>
                </a:solidFill>
                <a:latin typeface="Arial" charset="0"/>
                <a:ea typeface="ＭＳ Ｐゴシック" charset="0"/>
              </a:defRPr>
            </a:lvl2pPr>
            <a:lvl3pPr marL="857292" indent="-171459" defTabSz="513185" eaLnBrk="0" hangingPunct="0">
              <a:defRPr>
                <a:solidFill>
                  <a:schemeClr val="tx1"/>
                </a:solidFill>
                <a:latin typeface="Arial" charset="0"/>
                <a:ea typeface="ＭＳ Ｐゴシック" charset="0"/>
              </a:defRPr>
            </a:lvl3pPr>
            <a:lvl4pPr marL="1200210" indent="-171459" defTabSz="513185" eaLnBrk="0" hangingPunct="0">
              <a:defRPr>
                <a:solidFill>
                  <a:schemeClr val="tx1"/>
                </a:solidFill>
                <a:latin typeface="Arial" charset="0"/>
                <a:ea typeface="ＭＳ Ｐゴシック" charset="0"/>
              </a:defRPr>
            </a:lvl4pPr>
            <a:lvl5pPr marL="1543127" indent="-171459" defTabSz="513185" eaLnBrk="0" hangingPunct="0">
              <a:defRPr>
                <a:solidFill>
                  <a:schemeClr val="tx1"/>
                </a:solidFill>
                <a:latin typeface="Arial" charset="0"/>
                <a:ea typeface="ＭＳ Ｐゴシック" charset="0"/>
              </a:defRPr>
            </a:lvl5pPr>
            <a:lvl6pPr marL="1886045" indent="-171459" defTabSz="513185" eaLnBrk="0" fontAlgn="base" hangingPunct="0">
              <a:spcBef>
                <a:spcPct val="0"/>
              </a:spcBef>
              <a:spcAft>
                <a:spcPct val="0"/>
              </a:spcAft>
              <a:defRPr>
                <a:solidFill>
                  <a:schemeClr val="tx1"/>
                </a:solidFill>
                <a:latin typeface="Arial" charset="0"/>
                <a:ea typeface="ＭＳ Ｐゴシック" charset="0"/>
              </a:defRPr>
            </a:lvl6pPr>
            <a:lvl7pPr marL="2228961" indent="-171459" defTabSz="513185" eaLnBrk="0" fontAlgn="base" hangingPunct="0">
              <a:spcBef>
                <a:spcPct val="0"/>
              </a:spcBef>
              <a:spcAft>
                <a:spcPct val="0"/>
              </a:spcAft>
              <a:defRPr>
                <a:solidFill>
                  <a:schemeClr val="tx1"/>
                </a:solidFill>
                <a:latin typeface="Arial" charset="0"/>
                <a:ea typeface="ＭＳ Ｐゴシック" charset="0"/>
              </a:defRPr>
            </a:lvl7pPr>
            <a:lvl8pPr marL="2571879" indent="-171459" defTabSz="513185" eaLnBrk="0" fontAlgn="base" hangingPunct="0">
              <a:spcBef>
                <a:spcPct val="0"/>
              </a:spcBef>
              <a:spcAft>
                <a:spcPct val="0"/>
              </a:spcAft>
              <a:defRPr>
                <a:solidFill>
                  <a:schemeClr val="tx1"/>
                </a:solidFill>
                <a:latin typeface="Arial" charset="0"/>
                <a:ea typeface="ＭＳ Ｐゴシック" charset="0"/>
              </a:defRPr>
            </a:lvl8pPr>
            <a:lvl9pPr marL="2914796" indent="-171459" defTabSz="5131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4B48DE-1F2D-BE46-A1B4-5C40CC45B561}" type="slidenum">
              <a:rPr lang="en-US">
                <a:solidFill>
                  <a:srgbClr val="595959"/>
                </a:solidFill>
              </a:rPr>
              <a:pPr eaLnBrk="1" hangingPunct="1"/>
              <a:t>25</a:t>
            </a:fld>
            <a:endParaRPr lang="en-US">
              <a:solidFill>
                <a:srgbClr val="595959"/>
              </a:solidFill>
            </a:endParaRPr>
          </a:p>
        </p:txBody>
      </p:sp>
      <p:pic>
        <p:nvPicPr>
          <p:cNvPr id="5" name="Picture 4"/>
          <p:cNvPicPr>
            <a:picLocks noChangeAspect="1"/>
          </p:cNvPicPr>
          <p:nvPr/>
        </p:nvPicPr>
        <p:blipFill>
          <a:blip r:embed="rId2"/>
          <a:stretch>
            <a:fillRect/>
          </a:stretch>
        </p:blipFill>
        <p:spPr>
          <a:xfrm>
            <a:off x="5266769" y="1744917"/>
            <a:ext cx="3724832" cy="25121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1022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7494" y="936282"/>
            <a:ext cx="4075035" cy="1504121"/>
          </a:xfrm>
        </p:spPr>
        <p:txBody>
          <a:bodyPr/>
          <a:lstStyle/>
          <a:p>
            <a:r>
              <a:rPr lang="en-US" sz="1500" dirty="0"/>
              <a:t>Agents choose their preferred language at login time</a:t>
            </a:r>
          </a:p>
          <a:p>
            <a:r>
              <a:rPr lang="en-US" sz="1500" dirty="0"/>
              <a:t>Agents can choose a different language each time they log in</a:t>
            </a:r>
          </a:p>
          <a:p>
            <a:endParaRPr lang="en-US" dirty="0"/>
          </a:p>
        </p:txBody>
      </p:sp>
      <p:sp>
        <p:nvSpPr>
          <p:cNvPr id="3" name="Title 2"/>
          <p:cNvSpPr>
            <a:spLocks noGrp="1"/>
          </p:cNvSpPr>
          <p:nvPr>
            <p:ph type="ctrTitle"/>
          </p:nvPr>
        </p:nvSpPr>
        <p:spPr/>
        <p:txBody>
          <a:bodyPr/>
          <a:lstStyle/>
          <a:p>
            <a:r>
              <a:rPr lang="en-US" dirty="0" smtClean="0"/>
              <a:t>Finesse Localization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449" y="850903"/>
            <a:ext cx="2547257" cy="16312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961077085"/>
              </p:ext>
            </p:extLst>
          </p:nvPr>
        </p:nvGraphicFramePr>
        <p:xfrm>
          <a:off x="228599" y="2724151"/>
          <a:ext cx="8763000" cy="2030607"/>
        </p:xfrm>
        <a:graphic>
          <a:graphicData uri="http://schemas.openxmlformats.org/drawingml/2006/table">
            <a:tbl>
              <a:tblPr firstRow="1" bandRow="1">
                <a:tableStyleId>{5C22544A-7EE6-4342-B048-85BDC9FD1C3A}</a:tableStyleId>
              </a:tblPr>
              <a:tblGrid>
                <a:gridCol w="2895601"/>
                <a:gridCol w="2587885"/>
                <a:gridCol w="3279514"/>
              </a:tblGrid>
              <a:tr h="316107">
                <a:tc gridSpan="3">
                  <a:txBody>
                    <a:bodyPr/>
                    <a:lstStyle/>
                    <a:p>
                      <a:pPr algn="ctr"/>
                      <a:r>
                        <a:rPr lang="en-US" sz="1600" dirty="0" smtClean="0"/>
                        <a:t>Finesse for CCX</a:t>
                      </a:r>
                      <a:r>
                        <a:rPr lang="en-US" sz="1600" baseline="0" dirty="0" smtClean="0"/>
                        <a:t> </a:t>
                      </a:r>
                      <a:r>
                        <a:rPr lang="en-US" sz="1600" dirty="0" smtClean="0"/>
                        <a:t>10.5 Supported</a:t>
                      </a:r>
                      <a:r>
                        <a:rPr lang="en-US" sz="1600" baseline="0" dirty="0" smtClean="0"/>
                        <a:t> Languages</a:t>
                      </a:r>
                      <a:endParaRPr lang="en-US" sz="1600" dirty="0"/>
                    </a:p>
                  </a:txBody>
                  <a:tcPr marT="34290" marB="34290"/>
                </a:tc>
                <a:tc hMerge="1">
                  <a:txBody>
                    <a:bodyPr/>
                    <a:lstStyle/>
                    <a:p>
                      <a:endParaRPr lang="en-US" dirty="0"/>
                    </a:p>
                  </a:txBody>
                  <a:tcPr/>
                </a:tc>
                <a:tc hMerge="1">
                  <a:txBody>
                    <a:bodyPr/>
                    <a:lstStyle/>
                    <a:p>
                      <a:endParaRPr lang="en-US" sz="2400" dirty="0"/>
                    </a:p>
                  </a:txBody>
                  <a:tcPr/>
                </a:tc>
              </a:tr>
              <a:tr h="285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Chinese – simplified</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Finnish</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Polish</a:t>
                      </a:r>
                    </a:p>
                  </a:txBody>
                  <a:tcPr marT="34290" marB="34290"/>
                </a:tc>
              </a:tr>
              <a:tr h="285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Chinese - traditional</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French</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Portuguese </a:t>
                      </a:r>
                      <a:endParaRPr lang="en-US" sz="1400" b="0" kern="1200" dirty="0">
                        <a:solidFill>
                          <a:schemeClr val="dk1"/>
                        </a:solidFill>
                        <a:latin typeface="+mn-lt"/>
                        <a:ea typeface="+mn-ea"/>
                        <a:cs typeface="Times New Roman" pitchFamily="18" charset="0"/>
                      </a:endParaRPr>
                    </a:p>
                  </a:txBody>
                  <a:tcPr marT="34290" marB="34290"/>
                </a:tc>
              </a:tr>
              <a:tr h="285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Danish</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Italian</a:t>
                      </a:r>
                      <a:endParaRPr lang="en-US" sz="1400" b="0" kern="1200" dirty="0">
                        <a:solidFill>
                          <a:schemeClr val="dk1"/>
                        </a:solidFill>
                        <a:latin typeface="+mn-lt"/>
                        <a:ea typeface="+mn-ea"/>
                        <a:cs typeface="Times New Roman"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Russian</a:t>
                      </a:r>
                    </a:p>
                  </a:txBody>
                  <a:tcPr marT="34290" marB="34290"/>
                </a:tc>
              </a:tr>
              <a:tr h="285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Dutch</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Japanese</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Spanish</a:t>
                      </a:r>
                    </a:p>
                  </a:txBody>
                  <a:tcPr marT="34290" marB="34290"/>
                </a:tc>
              </a:tr>
              <a:tr h="285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English</a:t>
                      </a:r>
                      <a:endParaRPr lang="en-US" sz="1400" b="0" kern="1200" dirty="0">
                        <a:solidFill>
                          <a:schemeClr val="dk1"/>
                        </a:solidFill>
                        <a:latin typeface="+mn-lt"/>
                        <a:ea typeface="+mn-ea"/>
                        <a:cs typeface="Times New Roman"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Korean</a:t>
                      </a:r>
                      <a:endParaRPr lang="en-US" sz="1400" b="0" kern="1200" dirty="0">
                        <a:solidFill>
                          <a:schemeClr val="dk1"/>
                        </a:solidFill>
                        <a:latin typeface="+mn-lt"/>
                        <a:ea typeface="+mn-ea"/>
                        <a:cs typeface="Times New Roman"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Swedish</a:t>
                      </a:r>
                    </a:p>
                  </a:txBody>
                  <a:tcPr marT="34290" marB="34290"/>
                </a:tc>
              </a:tr>
              <a:tr h="285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German</a:t>
                      </a:r>
                      <a:endParaRPr lang="en-US" sz="1400" b="0" kern="1200" dirty="0">
                        <a:solidFill>
                          <a:schemeClr val="dk1"/>
                        </a:solidFill>
                        <a:latin typeface="+mn-lt"/>
                        <a:ea typeface="+mn-ea"/>
                        <a:cs typeface="Times New Roman"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Norwegian</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Times New Roman" pitchFamily="18" charset="0"/>
                        </a:rPr>
                        <a:t>Turkish</a:t>
                      </a:r>
                    </a:p>
                  </a:txBody>
                  <a:tcPr marT="34290" marB="34290"/>
                </a:tc>
              </a:tr>
            </a:tbl>
          </a:graphicData>
        </a:graphic>
      </p:graphicFrame>
    </p:spTree>
    <p:extLst>
      <p:ext uri="{BB962C8B-B14F-4D97-AF65-F5344CB8AC3E}">
        <p14:creationId xmlns:p14="http://schemas.microsoft.com/office/powerpoint/2010/main" val="48209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Finesse Gadget Container Enhancements</a:t>
            </a:r>
            <a:endParaRPr lang="en-US" dirty="0"/>
          </a:p>
        </p:txBody>
      </p:sp>
      <p:sp>
        <p:nvSpPr>
          <p:cNvPr id="4" name="Text Placeholder 3"/>
          <p:cNvSpPr>
            <a:spLocks noGrp="1"/>
          </p:cNvSpPr>
          <p:nvPr>
            <p:ph type="body" sz="quarter" idx="12"/>
          </p:nvPr>
        </p:nvSpPr>
        <p:spPr/>
        <p:txBody>
          <a:bodyPr/>
          <a:lstStyle/>
          <a:p>
            <a:r>
              <a:rPr lang="en-US" dirty="0" smtClean="0"/>
              <a:t>Multiple Columns of Gadgets</a:t>
            </a:r>
            <a:endParaRPr lang="en-US" dirty="0"/>
          </a:p>
        </p:txBody>
      </p:sp>
      <p:sp>
        <p:nvSpPr>
          <p:cNvPr id="8" name="Rectangle 6"/>
          <p:cNvSpPr>
            <a:spLocks/>
          </p:cNvSpPr>
          <p:nvPr/>
        </p:nvSpPr>
        <p:spPr bwMode="auto">
          <a:xfrm>
            <a:off x="228600" y="2133595"/>
            <a:ext cx="1756440" cy="215444"/>
          </a:xfrm>
          <a:prstGeom prst="rect">
            <a:avLst/>
          </a:prstGeom>
          <a:noFill/>
          <a:ln w="12700" cap="flat">
            <a:noFill/>
            <a:miter lim="800000"/>
            <a:headEnd type="none" w="med" len="med"/>
            <a:tailEnd type="none" w="med" len="med"/>
          </a:ln>
        </p:spPr>
        <p:txBody>
          <a:bodyPr wrap="none" lIns="0" tIns="0" rIns="0" bIns="0">
            <a:spAutoFit/>
          </a:bodyPr>
          <a:lstStyle/>
          <a:p>
            <a:pPr defTabSz="385814" fontAlgn="base">
              <a:spcBef>
                <a:spcPct val="0"/>
              </a:spcBef>
              <a:spcAft>
                <a:spcPct val="0"/>
              </a:spcAft>
              <a:defRPr/>
            </a:pPr>
            <a:r>
              <a:rPr lang="en-US" sz="1400" dirty="0">
                <a:solidFill>
                  <a:srgbClr val="000000"/>
                </a:solidFill>
                <a:ea typeface="Arial" pitchFamily="-107" charset="0"/>
                <a:cs typeface="Arial" pitchFamily="-107" charset="0"/>
                <a:sym typeface="Arial" pitchFamily="-107" charset="0"/>
              </a:rPr>
              <a:t>Side-by-Side Gadgets</a:t>
            </a:r>
          </a:p>
        </p:txBody>
      </p:sp>
      <p:sp>
        <p:nvSpPr>
          <p:cNvPr id="9" name="Rectangle 10"/>
          <p:cNvSpPr>
            <a:spLocks/>
          </p:cNvSpPr>
          <p:nvPr/>
        </p:nvSpPr>
        <p:spPr bwMode="auto">
          <a:xfrm>
            <a:off x="228607" y="2486420"/>
            <a:ext cx="1921857" cy="450056"/>
          </a:xfrm>
          <a:prstGeom prst="rect">
            <a:avLst/>
          </a:prstGeom>
          <a:noFill/>
          <a:ln w="12700" cap="flat">
            <a:noFill/>
            <a:miter lim="800000"/>
            <a:headEnd type="none" w="med" len="med"/>
            <a:tailEnd type="none" w="med" len="med"/>
          </a:ln>
        </p:spPr>
        <p:txBody>
          <a:bodyPr lIns="0" tIns="0" rIns="0" bIns="0"/>
          <a:lstStyle/>
          <a:p>
            <a:pPr defTabSz="385814" fontAlgn="base">
              <a:spcBef>
                <a:spcPct val="0"/>
              </a:spcBef>
              <a:spcAft>
                <a:spcPct val="0"/>
              </a:spcAft>
              <a:defRPr/>
            </a:pPr>
            <a:r>
              <a:rPr lang="en-US" sz="1100" dirty="0">
                <a:solidFill>
                  <a:srgbClr val="000000"/>
                </a:solidFill>
                <a:ea typeface="Arial" pitchFamily="-107" charset="0"/>
                <a:cs typeface="Arial" pitchFamily="-107" charset="0"/>
                <a:sym typeface="Arial" pitchFamily="-107" charset="0"/>
              </a:rPr>
              <a:t>Each Finesse tab can have a different number of columns</a:t>
            </a:r>
          </a:p>
        </p:txBody>
      </p:sp>
      <p:sp>
        <p:nvSpPr>
          <p:cNvPr id="5" name="Slide Number Placeholder 4"/>
          <p:cNvSpPr>
            <a:spLocks noGrp="1"/>
          </p:cNvSpPr>
          <p:nvPr>
            <p:ph type="sldNum" sz="quarter" idx="4"/>
          </p:nvPr>
        </p:nvSpPr>
        <p:spPr/>
        <p:txBody>
          <a:bodyPr/>
          <a:lstStyle/>
          <a:p>
            <a:fld id="{3945D0FD-48F1-4D72-80C5-FFB60B92A834}" type="slidenum">
              <a:rPr>
                <a:solidFill>
                  <a:srgbClr val="595959"/>
                </a:solidFill>
              </a:rPr>
              <a:pPr/>
              <a:t>27</a:t>
            </a:fld>
            <a:endParaRPr dirty="0">
              <a:solidFill>
                <a:srgbClr val="595959"/>
              </a:solidFill>
            </a:endParaRPr>
          </a:p>
        </p:txBody>
      </p:sp>
      <p:sp>
        <p:nvSpPr>
          <p:cNvPr id="6" name="AutoShape 5" descr="data:image/jpeg;base64,/9j/4AAQSkZJRgABAQAAAQABAAD/2wCEAAkGBxMSEhUUEhQWFhUUFxYXGBgXGBsVFxcYGBcYGBYYGBQYHyggGBolGxYWITEiJSkrLi4uGB8zODMsNygtLisBCgoKDg0OGhAQGzclICYsLC8sNSw3LjQsLC8vLDcsLCwsLCw0LCwsLCwsLywsLCwuLCwsLCwsLCwsLCwsLCwsLP/AABEIAK4BIQMBIgACEQEDEQH/xAAbAAABBQEBAAAAAAAAAAAAAAAAAgMEBQYHAf/EAFIQAAECAwMECwsJBwMDBQEAAAECEQADIQQSMQUTQVEUIlJhcYGRkqHR0gcVFiMyU5OiseHwBjNCQ1RzlMHjFyQ0NWJys2NkgkSywoOj0+LxVf/EABkBAQADAQEAAAAAAAAAAAAAAAABAgMEBf/EADURAAIBAwAGCAYCAgMBAAAAAAABAgMREgQUITFRsRMVQVJhcaHhBSIyQpHwM4FyolPB0SP/2gAMAwEAAhEDEQA/ALCf8gkrUtSpwUQkuVWIkKuqU5SRPDqL6dDQ1+z2XdvZxCbqgG2Cq8rQ4BtBN0vobDQ0XFuyNbFT1KTMS2dBSTeIzWlJDsDXjYU16AWRX9IZsBv9VI6ZUlTSSdzLPNt2/wCjEK7nku7ezktiajYCgrTUpNoBbg5IJHyAQxVnJW1F8JVYFD6IF0DZFXugsXq+/G8Etece9tGoH0sKFN3hLvpZqQ6hJcuaaN7riGvEf0c8k/ICUFlQW4NbqrFMKQ+ACRPxGDCBfc5llL5yWGdLbBUFYYhrRXHERupkqbcooFV8E6HQ4vJvAUJD6Kb8VlvsdrVMUZZCEFrqb5cUqSWrWLxp3+4rKSXZzMpM7m8u6F55Kc2cBYSCqgqUmftx+bxJkdzaWtIOdkpZwyrCpJ33GyOGLhWT7eXZYH/MnTwaotsiSbQgTM8pJJu3X8ZhefEhsU68ImdLGN8k/IiM03a3ozLy+5mgGk+z8Gwixxxe0b/QI8V3MUX0r2RJF29QWM3VXgxvJM+u9qjeqWSKXAr7txwjbwKWpz5DaPF15b9XjC7NcUYRfc0QQ2fkCrgixlwd557crwxa+5WiYkp2RJQ/0kWMpUKvQ5844VehjomcLYI4c3+V/wDOG13nopIFPqk01/ShdjFHMf2Mo+3n8N+rB+xlH28/hv1Y6YkL3aTvZlPtvRJkTAC6wFBsBLCa0q97hibsjFHKv2Mo+3n8N+rCkdxxA/68/hv1Y63siT5voHXBsiT5voHXC7GKOUDuQo+3H8P+rCx3I0fbj+H/AFY6psiT5voHXBsiT5voHXC7GKOVHuRo+3H8P+rDau48g/8AXH8P+rHWdkSfN9A64NkSfN9A64XYxRyM9xpH28/hv1YV+x1H24/hv1Y61siT5voHXBsiT5voHXC7GKORnuNI+3n8N+rCh3HUfbj+G/VjrWyJPm+gdcGyJPm+gdcLsYo5N+x5H24/h/1YD3HUfbj+H/VjrOyJPm+gdcNInIcujTSgwfqaF2MUcoPcaR9vP4b9WPP2Mo+3n8N+rHR1S152WoK2iXvpYG9tVgcd5STiPJ5Z6pqdCRxpHahkxijlP7GUfbz+G/Vj0dxpH28/hv1Y62J8rTL6B1x7siT5voHXC7GKORnuNI+3n8N+rHv7G0fbz+G/VjreyJPm+gdcGyJPm+gdcLsYo5J+xtH28/hv1Yk5N7k4kzAtNvLj/btpB87ve2OpbIk+b6B1wbIk+b6B1wuxijDj5FrZY2crxhST4jyWLsjxm1B0tB4FKu3dmqZ3+ZLuzY5123o3Gfk+b6B1wzaJiC11N1i52qSTvY0G/FHFS3o0jUlD6WYbwCnf/wBJfoV//PHkbZoIvgiuTI9oyYgJUorKEsSVX7oAxd8OMwqUmXLRdE5KQG+tSDtSSA71FcN6GZUxZtU6Wu7mEXEpcAqKjLQo444/DRPMuy1JCA2tKcGdwwwb2RWd1v8AMrTmpXt2O34GJlolkFJtDXXB8exd1O5d3xHFvR7MtKAoqNoAIckGcGAA2zpegbkgkWmyKAUbqSReZSU3gGvOphTa14jqik+VVqmSs3sVElQmbUFaUveNEhi1CHc0Zq4xEI5O3MVKihG79C/sc9IWyZwWpqpM0LocDdfhiQcrods5JcaL6dLNp3xyxzCR8rJwNESUmv1SQ4oCQRilxjEiz5btSwSiRLUHqU2e8H3yBjXpjo1Op4HF1nRvaz/Btcr5Olzk5uYWwA2zl2pVTuWOnWRrhwZLSdtnV7Y3mvlg5egakYzvtbvMEcEhYHIIUMtZQH1KvQriVosl2r8jrCnwf4NnbMlJmJUnOXbwZ0qLiruHDcWGjCI8nICUzUzc8olMsSwkq2pa7tiyXKjdGlsaVjKd+8oeZV6FcHfvKHmVehXFugnxRD0+k/tf4NqjJqQsrvh1N9ItQuKfD6YjzshpUm6ZpG3C6KY00UGEZMZZyh5lXoFwmbly3pBUqUUpGJVJWAOEmghGhNPY0RPTqMl80XbyNwvJ6S22FG+kdBfjw0xGm5DSqamYZh2qSkB6VCku5TedlHToEYfwttOtHN98HhbadaOb74anMiXxShJJO+w3krJSU/WqNCKrURUAYNjTpMCslAt40gi9VKrr3iMQA1GDceuMH4W2nWjm++DwttOtHN98TqtQdZ0PE3QyOKeOXT/UPBqhZyWLxVnKKTdu3qcILO9TpjBeFtp1o5vvg8LbTrRzffDVagfxOg+JulZHB+uX6Q9UPTcnpUGKwzgmpq2g0wphHP8AwttOtHN98HhbadaOb74rPQpzWMtxK+K0U7q5vF5JSS5mqxdgsgYu1BhDqMnpCQm/gAKqJJA1lsdZ0xz7wttOtHN98HhbadaOb74mWhzkrPcF8UorbtOhTLECfnGoRQ69OGMNy8mBIIE0lw22WT+WMYHwttOtHN98HhbadaOb74apUI60oeJvZmSwouZqhhgsgUbQBvQuZk8KfxhDkeSohm1Fvho5/wCFtp1o5vvg8LbTrRzffE6pUHWlDxN9KyaEhhNJ2zuVFR4HIw648TkoBV7Oqxdis3eC62EYLwutOtHN98HhdadaOb74apUHWlDxOjbGG6Tynqg2MN0nlPVHOfC6060c33weF1p1o5vvhqtQdZ0PE6NsYbpPKeqDYw3SeU9Uc58LrTrRzffB4W2nWjm++Gq1B1nQ8To2xhuk8p6oaNgF69fajEOWOo4UIrg2PBGAT8qrUcLp/wCB6498KLXqTzD1xOq1SH8ToeJsR8n0CbMmicoKmpSksuiQlvJ2uJbS+J1w8MnBFTOUeFbsG3xvYxhz8qbVqTzD1xpPkplBdplTVTWJQoBLOkVS9WeMp6PKnHJmuj6ZRqSwgt9//S8zSdfrGCEZyTuvb1R7HPkd9jL5X+UAs9stCVoC0KMstTHMywaGhFIuVZUss2Q4VLSlQF/B20pxF04h640h8TkmWJhSpTkp2qQohiQ/BTphdmza3ZCg26l3eRxG8pQaScdqOCnCrFtqWxtvduvt4mVyn8rZCgc1ITeJxUkM1RrcuCQ2ongiJImS7WAbROlpKCbqCSgJDHBVSXJD/wBsbBdoljGXM4pYPG4EPlMu7eultVwPzWeNFWhFfLGxlLRqs3ec7rhbZzOZ5clyUzEplLStKEsFUJxqHHAMNZi3yJ8sdjyUyjKCggqIUJmbNS9WSXqY2EqbLUSAhYYEuqXdFNDkYxl0fKkEAhEkXg7FQBG8rUY1jNVY443t4mOrTpVM4zs34dn9se/aAPMHR/1B0f8ADfMPDuk/7cem/Tgybl4TJ0uWpMrxiinaKSoghJU7aqRdzZ0tLvLmUfCXewLaBvRnNUoOzh6s2itJluq/6opf2lf7Yem/Tg/aV/th6b9OL+QJa3ZCg26QEvpo4rDCbTKr4uY40Zvkq3TFMqPc9WW6PSv+X/VFBaO6EVfU3eCc3TciNO+XKihSRLLqSUuubfAcM924HjUbKlU8VNrpzXuh6fm0pSq4ohTeSgEij1DUgqlFfZ6sh0dJe+r6I5KFDXBeGuOrypspRACF10mWwwfEiCfMloJGbWWZrqAoF98D2x0a6u6cfVT7/p7nKLw1wXhrjqmyZTfNzcCWzWriaH5mbCUquKIU1AgXg4eqWpDXV3R1U+/6e5yS8NcF4a46qbRK83M9EeqHZObUkqCFC69FICSWD0BFYa6u6Oqn3/T3OS3hrgvDXHVlT5QLZuZxS3HK1YcnXEoCs2su21CAVBw9RoaGurujqp9/09zkt4a4Lw1x1M2qUMZc30WLB6U4eSJFnzayQEqDN5SLuOpxWGurujqp9/09zkl4a4Lw1x1UTkV8VMoQPIGolxrDpbjGisPWbNrdkKF3dICXxwcVwhrq7o6qff8AT3OSXhrgvDXHVM+hnMqZiB82HqCXZqinTHiLVLP1U0cMpvyhrq7o6qff9Pc5fJnXS4unGhAIqGwiQjKRGCZWj6Cas9enoEdRtAloxSou/koCsOAQxnpbPmplcPF1xUMGp5L10ERD0xP7Sy+GSW6fp7nMZlserSxjghOl8QzHHijyz2q47BBdvKAVhqfCOn5+VTxczFvmmbViINkS3Yy5mJHzTihbFsDDXF3R1ZK98/T3OZi3/wBMvguBsVHD/kejVCZ1rvBrssVd0pCTgQzjRXoEdTtNxH0FKo+1QFcWEMm0ymJzcyjP4psX1irNWGuR7o6sk9mfp7nObFlPNhrqVaK4YvhDk7LF76CR/awfhpWOiTZ0tLvLmUq4luG1u0EmfKUoJzcwE65TDlaJ11d0jqyVrZ+nuc3750IAFQ1SDyUpxRrO56fET/70/wDYY0hlIvBN01BL3RdDEBiWxL04DCJsxKFXRQFKjoG9ojOtpPSQcbG+i6C6NVTcr/1x/sq4I9aCOA9gRZLRJl2aStaVKVMVNHzikDarXqLCgj0ZVs9PFGuH7z/9t6FZByhZZdhs+ym2yp5SChUzyZq7xZILMCIeTl3JRwzZ4JC+xHb2v5W9r48TylPZH/6JbFsdr7lxIU/LtmR5UlXFPUrpSow14S2TzSvTL64shl7JP+n6BfYg7+5K/o9AvsRbZ3JepVyl2Vo+hWeEtj80r0y+uJ2RMm5OtCVqFllpCACa3qEE6DQ0wxh3v7kr+j0C+xFtkS3WScFizXSA18BCkeU4DggPgYpUk1F4xa/JrQ+aolOpGXgkrkKyZHyf5cqSm8kFQuBQXTUxd+uJRskjzU7/AN3tU44XZ8jSkiaEEtMSUNU3XDEOK9L78NJyCQ92fMS4SNqLoZLsGGivC2mrxxQqVWvne09KVOmn8i2E3vNJ3KvSL7UHeaTuVekX2ojoyKxfOKJJcrIJmeVeuiYS6UNS6NXCITZ8jKSpBNomquKSpi7FgQQa4Fz/APlItnLiVxjwJXeaTuVekX2oO80ncq9IvtRC7wXSTLnLl3isqABqpX0jXR+Z3mdsGSlSlpOdWoAG87utWAJGBxJ4dehnLiMY8CR3mk7lXpF9qDvNJ3KvSL7UT73w0F74aGcuIxjwIHeaTuVekX2oO80ncq9IvtRPvfDQXvhoZy4jGPAgd5pO5V6Rfag7zSdyr0i+1E+98NBe+GhnLiMY8CB3mk7lXpF9qDvNJ3KvSL7UT73w0F74aGcuIxjwIHeaTuVekX2oO80ncq9IvtRPvfDQXvhoZy4jGPAgd5pO5V6Rfag7zSdyr0i+1E+98NBe+GhnLiMY8CB3mk7lXpF9qDvNJ3KvSL7UT73w0F74aGcuIxjwKufk2QgOUrbeVNV0JLw0LLZjgia//rDXpNNEXN74aC98NE5viRguBTJs1mOCZtPvh0EwGy2bczah/rvy9kXN74aC98NDN8X+RgimXZbOMUTeLPH2Ex6LHZ6bWbXD57W1a044uL3w0F74aGb4sYIp9iWd2uzcH+uwppdjjAbJZ67SbQP9dhy1xwxi4vfDQXvhoZvixgikFns5UhIRMOcdi80Cj4ud7pGuIlvsqJdplpSCypUwl1KVh/cS0aa9Gay4r99kDXJnflEwcm3d8eRWqopKy7VzIMeQQRQ1IeSLDLXYLLMWqYkyjaGMsgEX5ygp3B1CHZ1gkJVdVaLQCG0g1LEYINaw7kBZGS5RSsILzdsQ4H7wrQOTjixnTlCYoZ1IwZJYEONFKua6Y65ympPbsu+Z5lOnTlCN1tsuSKSfk2yzAAufPVioAkHAHTcbSRjphqz/ACdsS1BKZk0qIdsMH0lG8Yt5dtUcLRLPEA/RFrICgnblzWvHToaCrT4kvRqT3xM94FWfdTecnsxd/JrIUuzZzNlbruOVEHybzMwGsxKiVYNPF+cVqVZuLTZejQpxmnGO0bRkiWAQAzqvFnBetXBf6RhS8mJOJVzlvi7Pewhk5fkBwVKcEp+bmGoVdoyagnA6QQY8mfKGQElbrKUs5EteBSpQIF110QfJB0RzXZ3NIf72Io9buBLqOvElzxwg5JTfUu8q8sAGrYNg1foiF2DK0qcpSZZUSl3dCkMzU2wD+UPgGJ0VaTd2S9qSfYV6pSZKbxWQn+olXtMNIypJJYTan+kjQ8WsESCBNtKEpvlbJoXY4Go9kMnKclgc7j/SfZFrBAFXKylKUWE2pIS104l29hhy0WuXLa/MZ6ih1toieosIh2bKKVkhL0Z3ChjhUivFAEZWVJIZ5uOG1VoLQ9JtaFlkzHLPgcHb2x5LyxLUQBeckAOiYKnfutxw5OymhBAU7kA+SpWJbFKTpgBmblCUkkKmgEEghjohBypJds7v+SqJMrKaFJUpNQnGigRQHAh8DohsZYlkgVckAbSZpw+jSAF2eehb3FuxANDiQ/siP32k+d9U0q2MOyssS1Fheclg6FgOaY3Wbfwhc/KaEFlOKPgpWvcpOqAGJeU5JoJuH9KhD1qtSJbFa2BcYHRjhwx532luBVyH8lbeTeqbrCkeSssylEAEuS3krxwIJusKwASLbLXRMxyxV5JwBY48EIm5QlJUUqmMRjtVflwGH5+UkILK6Ao/9qTDffmX/VzJnZ3oA9s9rQssiY5ABwOktp34bXlKUFFJmMUuCLp0Y1wiyQpxCoAqVZUkgtna/wBpgTlSSX8bh/SoaW1a4toIAYTLcOFUNcI9zJ3XRD0EAM5k7rogzJ3XRD0EAM5k64z+V0vlCzv5md7UxpozWVv5jZvuZ3tTGlPe/J8jGvuXnHmiy2Mjcp5BBD0EZmxlvk6h8mSQbmM3yw6fn1Yg472/E60IVfUyZJGi8Be8kM/H0RD+TSXybJZIVWbRVB8+qr72PFEy2yCVEiz3/wCozAl6DRxAaMI6J36SX72s8+j9Ef8AFchlQWMU2bE46uWLSQolIvM+m7hxRVrsxw2K4fHOAa6s/wAOYsrIi6hIu3aeS7trD6Yg0Y9EqwaeL84ixKsGni/OIluLU/qRLeB4IIxOobnlbC5dd63nAbiGOEM3p+qXp0qPBRoXbQSlrmcfFLgUx08AiDsYO+xg4NNsnXjjvDlgCZJVNcXgi7pulRO8ziC1TJgBzYSVUYHifofoiLY7KlK0tZwhvpOmlCKAF97jiRaMmylqvLQCddd7qHJAEPZNroc3LZi+20vg74Nph3ZNoYHNo0/SBpRq3v7teiHu9cl3uB+Pr34T3nkO9wOxGJFC7tWmJ+BACbPOnqUBMlpCCDeN4HRQAcPxWk3NJ3I5IrxkGz12pq31i9GH0t8wkfJ6zbg6PrJmgNutUAWOZRuRyR6ZSdyOSFANHsAIzSdyOSDMp3I5IXBACMyjcjkgMpO5HJC4IARmU7kckGZTuRyQuCAItplKcFCZem9eB4mI44Jco3TeRLvVZqjCjkgR5aJy3UnNXktjeSHpUMeSEykNLX4q6943AXvEjWMHwgBuXMnAF8yKBmdhrcQqbOnYjMs2JKseDBsdMV0kgB9hrBNFAFzSqcSxw9nE7MmAkE2RZIG84qQ2NdfGOIC7eB4rO+cx/wCHmcNG4NcCcpzGP7vMDGgo5Fa6hy6eKALN4HhEhZUlJIukgEpNSCRgeCFwAPA8EEADxm8rfzGzfczvamNJGbyt/MbN9zO9qY0p735PkY19y8480XEEEEZmxl/k4l8myRdK6zdqCz+PVp3seKJVrSM4o5uaSKgjAkJcNTXTTWEfJGymZk6SkEis52LH59Zx4os52SVqUVBa0voCmGDU1YRvP+ST/d7OGjF9HH/FcitsiEoKbsqaGoHFADT2RbwwMkLp4yZRvpe3XxxJk2JaQ1TjUkPUvC6NHF8BMSbEprx4N/XCNjK1dIh2TZqKSp2UGoSCxcFlJLg1xEVk1YtCLUh/Pjf5p6oM+N/mnqiHNyRLUSXmBwxAmKbBI14slPJrhSMlpDbaZRqGYoimDh2MZHQPTylYY3tdLyTTfEMbHl65nGqYRyR4MkIGCpuj6xehq440AhVnyYlBBCphau2mKINGqCaxIPJEiWgggzKaCpZGDYHGPLRZ0LVeKpgfQkrSNGrg6TEhFsBVcZYLkVSWo/0sGprhE+3pQSFJXTSEEg0BoRwwA9n07/NPVBn07/NPVCLLaxMdgoNuklOkil7g6REiIA1n07/NPVBn07/NPVDsEANZ9O/zT1QZ9O/zT1Q7BADWfTv809UGfTv809UOwQA1n07/ADT1QZ9O/wA09UOwQA1n07/NPVBn07/NPVDsJmrugliW1BzyQAjPp3+aeqDPp3+aeqI/fJO5mejX1RJkTgsOAR/ckpPIeGAPM+nf5p6oM+nf5p6odggBrPp3+aeqDPp3+aeqHYIAaz6d/mnqgz6d/mnqh2CAGs+nf5p6oM+nf5p6odggBvPjf5D1RnsrfzGzfczvamNLGayt/MbN9zO9qY0p735PkY1vpXnHmi4gggjM2M58l7WuVkuWtCb6k54hLkO05ekJURp0GLWzZYWpCFKlTBeQlZAAIBIcpqxcYVAiP3Px+4SeGb/mmRoro1RNeLdWW3tZy6PFulB3+1cipOVF08VNqSPJTTCprhXoMTM8rXEq6NUF0aoyxfE2wlxIufVrh2Qsl3h26NUDRZRfElRae8IIjWm1lBa4SNd5AHrKBhnvkfNq50vtxfFlronxAtdsQTdE24pJqwBOBoyhx01Qd8j5tXOl9uPe+J82rnS+3E4sZIasdoClgC0X/wCm6kPtTpA4DxQWqcBMP7xca6SghJYbXAmoBH/dvQ73xPmlc6X24izZhUsLacGL3RMlhODMReqNPDDFjJDIt6E3FG2ApoWupN4U041/MNFh34s/nUYJOL+UAU8oUCOGIJvlqz6alyq6Kh/h4U63d5+IPlytYLY4FmhixkiYcsSAAc4ljgatgVaqUSeSPV5VkJLKmJBdmNK1wfHAxBAXrtGL/OSuRnwjwiYzAz8SXvynqBTHBw9NcMWLonKyvIAfOJZ2fQ9C3rJ5RHq8rSAEkzEsoODoI1vhERKlgg+PLaCuU3Qaw2UrZntD678lzwsWxrDFi6J6crSCQBMS6iAK4k4NrhKcsWckATUElmYvjh7DEYlbk+P00vymDvoB0PR9yN9/AFsQ0+oA8uU9Gq7u9OkwxYyRLGV5BfxiaFuNn46R6nK0guRMTtWBrg9RxUNd6IISv/cPSt+VoL62rhClJWQx2Rw35YPC4ONYYsZImd9pF67nEuA5arCmkcIPHELvjLUTdtWshkpIAqaG7Vh+WuBCVgg/vFCCxXKY1cg1wOEATM12jnysWIfHffhA4IYsXR6m2oKgkWouogAXUGpLM93XDsjK0kJ208LdyCwwYmgSKhkkwyELr/EVat+U4bffS5hd5daT6k/SlUcEUrvvxCGLF0Sjlez08aiu/vqHtQof8THqsqSAVAzEul729dIBfUxUOWK8y1sz2jDdynwbF9+FELcnx4cktflMHLsK4QxYyRMVleQGJmJAId3o2t4UvKkkO8xO1xGkVbDhpDUi1KSkAy5it9SpbnkVClZRIDmUoD+6WP8Ayhixkj1eV5AIBmJc4DXQmnEDHq8qyBjMTi3G4DcNRywhOU3wlniXL7cKOUD5pXOl9qGLIyQpeVZALGYgGunUooPrAjhEJ78WfzqakjHSMRHnfE+aVzpfbg75f6Z50vtwxZOSJkmalaQpJBSoOCKgg6RGeyt/MbN9zO9qYvLLais+QUjWSkjg2qjFHlb+Y2b7md7Uxamtr8nyMq30rzjzRcQQQRmbFV3Pv4CTwzf80yNFGd7n38BJ4Zv+aZGijSt/JLzZjo38MPJcggggjM2CCCCAK3LE0JSCT9LloaAaYrEicoOhDJNQVV6ARyuYl5fDKQsh0gkK0s4BCm0ileLfhM22PJBlgLISLo+iSA3lfnExTewStFXsNCwzz9MjgSkjpEK73zfOL5qOqG7LMnGTdXMzc1yXSm8BqDKf4GiHAZum0F9HiW0DEPWoVzt54s42diqqftkeixTxgt/7kj/xaBS5qPnJbjdIr6hryEwPOf8AiKaszy1eHBaLqAJky8XO2Kbj4sAkadG/EWJU7u1r/vgOyDfDpqNYh0SzqMVJvmVaM2CDMBKBUba6z3k+SSQ9CMYeyZaJrm/LuJu0xWSeFzhrOMWUbxvcrJpSsWQlnUY9CDqMV0lM4EPPKgCCQZNSBiH0PrgSieA2fPCZL/nEWFyyunUY9EVgzwIeeWBDjMgONI3onC0CuPJ1wxZGaHwI9hjZIg2RDFjpIkgCFARG2RHuyYYsdJEktHrRH2VvQ3OtzCgiMWOkiTDHlIpjPvHAE8H5n4/NCrKk4gDgEQoyZR1kXahEWbaAMIqFWRAwJHBSECyX6BS+G8oDoMaxpStdmcqzexE+bamxMMpsyphdbhOgaYkWHJqZdWc7pVTxPhDWXLBNnJQmVOMkpmJWVgXiQkEhLOAQVXXBoQCInPHdvLRpuX1EpMoAMBCVCM1M+TNpMpKdlrvokypaVEq8pJJmLUcVKNBexxfRE3I2T7QhT2idnQEhgKAKdTkAJFLpAYlXDSMrm1kiwtE1KQ6iwhAUCHBBBwIqDxxg8u5YtF7Y8wZuYVJSHF5MwLN0EF6Y4ghuiLz5J5En2XOCbNC0kJCWJqQVOsg4EgpHFpxj0KuhKlSzlJX7PFeByU67qSso7DZ5M8njMU+Vv5jZvuZ3tTFxk3yeMxT5W/mNm+5ne1McMN78nyN630rzjzRcQQQRmblV3Pv4CTwzf80yNFGd7n38BJ4Zv+aZGijSt/JLzZjo38MPJcggggjM2CCCG573TdqpiwcBzoDkEB+CAGLbIKsNf5RWKyK5cC6TiUqKX4WxiSudaAphKWRTbBcpjRLhiAcSrR9Ea6eG02hiRJmPqK5IehOIejsOPTEhXW4j965wwmHjCT03Xj3vfP3aeQdUPqtFoakmYat5ckcZ3ol2W+oG9fQxYAmWXDCu1B3+SBOT/Uiv72TjjMLagw6QAemFS8ksXIc6yXPLpi0zR3avV7MGaO7V6vZgRdkUWdWoQKkL0AcsSs0d2r1ezBmju1er2Ym5WxBNnm73L7oSbLN3uX3RYZo7tXq9mDNHdq9XsxOZV00yu2FM3uX3QbCmb3L7osc0d2r1ezBmju1er2YnpGV6GJX7Dmb3L7o9FkXqHL7on5o7tXq9mDNHdq9Xsw6Rk9DEgbEXqHL7oSbLN1J5fdFjmju1er2YM0d2r1ezDpGOhiVuw5m9y+6GRkyYS62bQAT0louM0d2r1ezBmju1er2YjJkdDErxYlgMAAOH3R5sKYdQHLFjmju1er2YM0d2r1ezFulY6GJEl5PSMUlR3y/RhEkJIwS0KzR3avV7MGaO7V6vZijk3vZoopbkIKTqhJlq1Q7mju1er2YM0d2r1ezEEkcyVaoSbOrV0xKzR3avV7MGaO7V6vZgLFfMsBJBKUkpwJqQ9CxakBsS97liwzR3avV7MGaO7V6vZibkYoasUkpDHfikyt/MbN9zO9qY0GaO7V6vZjP5W/mNm+5ne1MWp735PkZ1vpXnHmi4gggjM2KruffwEnhm/wCaZGiigmIVKIAUgIKnCRKAYO5SCFAacW36xYBHBFpyyk5cSlKGEFDgkifBEG5wQXOCKmlidBEG5wQXOCAsToIg3OCC5wQFiRarPfDFSk1d0m6eUaIY730bOTefhiMW3+gR5c4ILnBAWHZNjukG/MLaCpwaNUHlisynMOcIBVQpdp6UABg5KTUcGlonXOCG1WRBLlCCdZSCeVoCxBs5UVgrUpKLxrshKk1BajOeDQ8TrOJaFXs+pThgFTApNNW/UcojzYaGa4htV0NyNHuxEbhHNGt9WuAsT5cwKDpII3i8LivRICQwAAGgAAcghVzggLE6CINzggucEBYnQRBucEFzggLE6CINzggucEBYmLS4IrUNSh4jEMZO/wBWbz/dBc4ILnBAWFHJ7/WTee3siRIlXQ15Sv7i55Yi3OCC5wQFidBEG5wQXOCAsToIg3OCC5wQFidBEG5wQXOCAsToIrFylPRrrF9b6IoJdhtLAKW5usSJqxtqbbyDoGGsmM5Tt2FZOxsozOWFNlCznVJnb+lOgRBtGT7UU7SZdVrzqlDHEpuY46Yl5GyfOClKnKQTtAmpmEM99isApvb2ETTr/NbF7nyMZXm1G3an+HcvIIRmOCCLnRY//9k="/>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9" tIns="34295" rIns="68589" bIns="34295" numCol="1" anchor="t" anchorCtr="0" compatLnSpc="1">
            <a:prstTxWarp prst="textNoShape">
              <a:avLst/>
            </a:prstTxWarp>
          </a:bodyPr>
          <a:lstStyle/>
          <a:p>
            <a:pPr defTabSz="685891"/>
            <a:endParaRPr lang="en-US" sz="1400">
              <a:solidFill>
                <a:srgbClr val="0096D6"/>
              </a:solidFill>
            </a:endParaRPr>
          </a:p>
        </p:txBody>
      </p:sp>
      <p:grpSp>
        <p:nvGrpSpPr>
          <p:cNvPr id="11" name="Group 10"/>
          <p:cNvGrpSpPr/>
          <p:nvPr/>
        </p:nvGrpSpPr>
        <p:grpSpPr>
          <a:xfrm>
            <a:off x="2667000" y="886221"/>
            <a:ext cx="5146994" cy="3857229"/>
            <a:chOff x="2667000" y="1123952"/>
            <a:chExt cx="3959226" cy="2967099"/>
          </a:xfrm>
        </p:grpSpPr>
        <p:grpSp>
          <p:nvGrpSpPr>
            <p:cNvPr id="3" name="Group 2"/>
            <p:cNvGrpSpPr/>
            <p:nvPr/>
          </p:nvGrpSpPr>
          <p:grpSpPr>
            <a:xfrm>
              <a:off x="2667000" y="1123952"/>
              <a:ext cx="3959226" cy="2967099"/>
              <a:chOff x="4165599" y="1270908"/>
              <a:chExt cx="3959226" cy="2967099"/>
            </a:xfrm>
          </p:grpSpPr>
          <p:pic>
            <p:nvPicPr>
              <p:cNvPr id="4098" name="Picture 2" descr="http://cbabu-wiki.cisco.com:8080/download/attachments/69599407/1.png?version=2&amp;modificationDate=1393274129000&amp;api=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5600" y="1352550"/>
                <a:ext cx="3959225" cy="28854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599" y="1270908"/>
                <a:ext cx="3959225" cy="45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616" y="2475195"/>
              <a:ext cx="1864584" cy="42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616" y="3074572"/>
              <a:ext cx="1864584" cy="92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ttp://ww1.prweb.com/prfiles/2010/12/06/8018864/M-Files%20for%20Salesforce%20Account%20Pa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7" t="23394" r="1667" b="15241"/>
            <a:stretch/>
          </p:blipFill>
          <p:spPr bwMode="auto">
            <a:xfrm>
              <a:off x="2676526" y="2468880"/>
              <a:ext cx="1895474" cy="15316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Line 9"/>
          <p:cNvSpPr>
            <a:spLocks noChangeShapeType="1"/>
          </p:cNvSpPr>
          <p:nvPr/>
        </p:nvSpPr>
        <p:spPr bwMode="auto">
          <a:xfrm flipH="1">
            <a:off x="228603" y="2429639"/>
            <a:ext cx="2334491" cy="0"/>
          </a:xfrm>
          <a:prstGeom prst="line">
            <a:avLst/>
          </a:prstGeom>
          <a:noFill/>
          <a:ln w="9525">
            <a:solidFill>
              <a:schemeClr val="accent1"/>
            </a:solidFill>
            <a:round/>
            <a:headEnd type="oval"/>
            <a:tailEnd/>
          </a:ln>
          <a:extLst>
            <a:ext uri="{909E8E84-426E-40dd-AFC4-6F175D3DCCD1}">
              <a14:hiddenFill xmlns:a14="http://schemas.microsoft.com/office/drawing/2010/main">
                <a:noFill/>
              </a14:hiddenFill>
            </a:ext>
          </a:extLst>
        </p:spPr>
        <p:txBody>
          <a:bodyPr lIns="0" tIns="0" rIns="0" bIns="0"/>
          <a:lstStyle/>
          <a:p>
            <a:pPr defTabSz="385814" fontAlgn="base">
              <a:spcBef>
                <a:spcPct val="0"/>
              </a:spcBef>
              <a:spcAft>
                <a:spcPct val="0"/>
              </a:spcAft>
            </a:pPr>
            <a:endParaRPr lang="en-US" sz="1400" dirty="0">
              <a:solidFill>
                <a:srgbClr val="FFFFFF"/>
              </a:solidFill>
              <a:sym typeface="Arial" pitchFamily="34" charset="0"/>
            </a:endParaRPr>
          </a:p>
        </p:txBody>
      </p:sp>
    </p:spTree>
    <p:extLst>
      <p:ext uri="{BB962C8B-B14F-4D97-AF65-F5344CB8AC3E}">
        <p14:creationId xmlns:p14="http://schemas.microsoft.com/office/powerpoint/2010/main" val="1302174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2" b="14103"/>
          <a:stretch/>
        </p:blipFill>
        <p:spPr bwMode="auto">
          <a:xfrm>
            <a:off x="737879" y="2221003"/>
            <a:ext cx="3148321" cy="206268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57230" y="2221003"/>
            <a:ext cx="3143771" cy="2095667"/>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type="body" sz="quarter" idx="10"/>
          </p:nvPr>
        </p:nvSpPr>
        <p:spPr>
          <a:xfrm>
            <a:off x="213700" y="980090"/>
            <a:ext cx="8582751" cy="3266034"/>
          </a:xfrm>
        </p:spPr>
        <p:txBody>
          <a:bodyPr/>
          <a:lstStyle/>
          <a:p>
            <a:r>
              <a:rPr lang="en-US" dirty="0" smtClean="0"/>
              <a:t>Connectors from </a:t>
            </a:r>
            <a:r>
              <a:rPr lang="en-US" dirty="0" err="1" smtClean="0"/>
              <a:t>Bucher+Suter</a:t>
            </a:r>
            <a:r>
              <a:rPr lang="en-US" dirty="0" smtClean="0"/>
              <a:t> </a:t>
            </a:r>
          </a:p>
          <a:p>
            <a:pPr lvl="1"/>
            <a:r>
              <a:rPr lang="en-US" dirty="0" smtClean="0"/>
              <a:t>Salesforce.com</a:t>
            </a:r>
          </a:p>
          <a:p>
            <a:pPr lvl="1"/>
            <a:r>
              <a:rPr lang="en-US" dirty="0" smtClean="0"/>
              <a:t>Microsoft Dynamics</a:t>
            </a:r>
            <a:endParaRPr lang="en-US" dirty="0"/>
          </a:p>
        </p:txBody>
      </p:sp>
      <p:sp>
        <p:nvSpPr>
          <p:cNvPr id="20" name="Title 19"/>
          <p:cNvSpPr>
            <a:spLocks noGrp="1"/>
          </p:cNvSpPr>
          <p:nvPr>
            <p:ph type="ctrTitle"/>
          </p:nvPr>
        </p:nvSpPr>
        <p:spPr/>
        <p:txBody>
          <a:bodyPr/>
          <a:lstStyle/>
          <a:p>
            <a:r>
              <a:rPr lang="en-US" dirty="0" smtClean="0"/>
              <a:t>Finesse &amp; CRM Connectors</a:t>
            </a:r>
            <a:endParaRPr lang="en-US" dirty="0"/>
          </a:p>
        </p:txBody>
      </p:sp>
      <p:sp>
        <p:nvSpPr>
          <p:cNvPr id="10" name="Slide Number Placeholder 6"/>
          <p:cNvSpPr>
            <a:spLocks noGrp="1"/>
          </p:cNvSpPr>
          <p:nvPr>
            <p:ph type="sldNum" sz="quarter" idx="4294967295"/>
          </p:nvPr>
        </p:nvSpPr>
        <p:spPr>
          <a:xfrm>
            <a:off x="0" y="4888707"/>
            <a:ext cx="383481" cy="275035"/>
          </a:xfrm>
          <a:prstGeom prst="rect">
            <a:avLst/>
          </a:prstGeom>
        </p:spPr>
        <p:txBody>
          <a:bodyPr/>
          <a:lstStyle>
            <a:lvl1pPr algn="r">
              <a:defRPr sz="700">
                <a:solidFill>
                  <a:schemeClr val="tx2"/>
                </a:solidFill>
              </a:defRPr>
            </a:lvl1pPr>
          </a:lstStyle>
          <a:p>
            <a:fld id="{2F5CCB13-0A32-4557-88E9-079F0C330695}" type="slidenum">
              <a:rPr lang="en-US" smtClean="0"/>
              <a:pPr/>
              <a:t>28</a:t>
            </a:fld>
            <a:endParaRPr lang="en-US" dirty="0"/>
          </a:p>
        </p:txBody>
      </p:sp>
      <p:sp>
        <p:nvSpPr>
          <p:cNvPr id="3" name="AutoShape 2" descr="data:image/jpeg;base64,/9j/4AAQSkZJRgABAQAAAQABAAD/2wCEAAkGBxQTERQUEhESFRUXFhYWFRcYEhQVGRcVGBgYGhcYFxYdHighGBolGxUYITEiJikrLi4uGx8zODMsNygtLisBCgoKDg0OGxAQGy4kICYvLC8sLCwtLCwsLCwsLCwsLCwsLCwsLCwsLCwsLCwsLCwsLCwsLCwsLCwsLCwsLCwsLP/AABEIAJkBSgMBEQACEQEDEQH/xAAcAAEAAgMBAQEAAAAAAAAAAAAABgcDBAUIAQL/xABMEAABAwIABwoKBwcEAQUAAAABAAIDBBEFBgcSITFUExdBUXGBk5TR0hUWIjJhY3KRobEUM1JTosHTIyRCYoKSsjSDs+HCQ0RzdIT/xAAbAQEAAwEBAQEAAAAAAAAAAAAAAgMEAQUGB//EADkRAAIBAQUEBwcEAQUBAAAAAAABAgMEERIxURMUIaEFFSJBUmHRU2JxkZKxwQYyQoHxM4LS4fCi/9oADAMBAAIRAxEAPwC8UBzcZa7cKSolGtkTy32s05vxspwjikkQqSwwbPNwr5fvZekd2r1sEdDwdpPVn36fL97L0ju1cwR0G0nqya5I2yS4QznPkc2KN79L3EZxswXF+J5PMs9puUOBssTlKpxeRdq889UIAgCAIAgCAIAgCAIAgCAIAgCAIAgCAIAgCAIAgCAIAgCAIAgCAIAgCAIAgCAICEZYK3c8HFnDLJGzmB3Q/wDHbnWiyxvqGS2SupfEotekeMEBbmQ+itFUzfaeyMf0Nzj/AMg9yw2t8Uj1LBHstlnrGegEAQBAEAQBAEAQBAEAQBAEAQBAEAQH5a8G9uA2PLYH8wh1po/SHAgCAIAgCAIAgCAIAgCAIAgCAIAgCAICo8uFbeSmhB81r5HD2iGtP4H+9brHHg2eb0hLKJWC2HmhATnFPKIaKmbA2kD7Oc4v3Ytzi4383MNrCw18CzVLPjlfebqNsVOGG47O/G7YW9YP6ar3Pz5FvWHu8xvxu2FvWD+mm5+fIdYe7zG/G7YW9YP6abn58h1h7vMb8bthb1g/ppufnyHWHu8xvxu2FvWD+mm5+fIdYe7zG/G7YW9YP6abn58h1h7vMb8bthb1g/ppufnyHWHu8xvxu2FvWD+mm5+fIdYe7zMkWWPT5VFYcYqL/Axj5o7HowukF3x5nZwflXonm0jZofS5ge38BJ+CrlZZrLiWxttJ58CY4NwnDUMz4JWSN42uBseI8R9BVEouPBo1RlGSvTNtRJBAEAQBAEBjnmaxrnvIa1oLnE6g0C5J5ghKEXOSjHi3wRq4DkL4I3kEGQbrY627oc8NPIHAcy5HIttUVGrKC7uHy4X/AN5m8ulAQBAfHG2k6AgIphfKLQwEjdTK4fwxNz/x6GfFXxs85dxnnaqUO/5EaqcsTAf2dG9w43zBh9wa75q1WN97M8ukI9yNffjdsLesH9Nd3Pz5HOsPd5jfjdsLesH9NNz8+Q6w93mN+N2wt6wf003Pz5DrD3eY343bC3rB/TTc/PkOsPd5jfjdsLesH9NNz8+Q6w93mN+N2wt6wf003Pz5DrD3eY343bC3rB/TTc/PkOsPd5jfjdsLesH9NNz8+Q6w93mN+N2wt6wf003Pz5DrD3eY343bC3rB/TTc/PkOsPd5jfjdsLesH9NNz8+Q6w93mWLgyvmlhil3Fjd0jY/N3Q+TnNDrebwXWWUUm1eboyckncdRQJnn/KhW7rhObTojzIx/S0F34nOXp2aN1NHi2yV9V+RFFeZQgCAIAgCAIAgCAIAgCAIDawZhGWnkEkEjo3jhaeDiI1OHoOhclFSVzJwqSg74svbEHHBtfEQ4Bs8YG6NGojgez+U8I4DygnzK1HZvyPZs9oVVeZK1SaAgCAIAgIJlJwxfcqCN37SoexshH8MbnAAcrj8AeNV1Hf2T3+hbLditc1wgm15tL8ff4E6Y0AADUBYcisPBbvd7PqHAgNTCuEo6eJ80zg1jBcn5ADhJOgBSjFydyIykoq9lEY5Y7T1zi25jgv5MQOscchHnH0ahwcZ9KlQjBeZ49e0yqO5cERZXGUIAgCAIAgCAIAgCAIAgM9DSmWWOIa5HtYOVzg0fNck7k2ShHFJI9RRsDQGgWAAAHoGpeMfRB7gASdAAueQIDy9hGqMs0kp1ySPkP9bi7817MVckj56csUmzXXSBmpaV8js2ON8jteaxrnusNegC642lmSjFydyRueL9XsdV1eXuqO0hqiexqeFjxfq9jqury91NpDVDY1PCx4v1ex1XV5e6m0hqhsanhY8X6vY6rq8vdTaQ1Q2NTwseL9XsdV1eXuptIaobGp4WPF+r2Oq6vL3U2kNUNjU8LHi/V7HVdXl7qbSGqGxqeFjxfq9jqury91NpDVDY1PCx4v1ex1XV5e6m0hqhsanhZr1eDZoheWCWMcb4nsHxAUlKLyZGVOcc0aq6QCA6WL2GH0lTHOy92Hyh9ph85p5R8bHgUKkFONzLaNR05qSPSlNO2RjXsN2vaHNPG1wuD7ivJaudx7yd6vRlXDoQBAcLG7GaOhhz3WdI64ijvpc7jPE0cJ/MhRlK439H9H1LZUwx4JZvT/vQqzEMvq8LMllOc675nk+hpDbcQDi0AcACrjxkfW9LYLN0e6cOC4RXz48ry8FcfBhAEBR+VnGIz1Rp2O/ZQGxA1Om/jJ9nzfRZ3GvRs1PDHE82eRba2KWBZL7kEWkxBAfQL6BrOpBdedBmAqoi4pKkjjFPKf8AxUdpDVFuxqeFn3xfq9jqury91c2kNUNjU8LHi/V7HVdXl7qbSGqGxqeFjxfq9jqury91NpDVDY1PCx4v1ex1XV5e6m0hqhsanhY8X6vY6rq8vdTaQ1Q2NTwseL9XsdV1eXuptIaobGp4WPF+r2Oq6vL3U2kNUNjU8LHi/V7HVdXl7qbSGqGxqeFjxfq9jqury91NpDVDY1PCyR5PcXJ/CMDpaadjGF0hc+GRgu1pLdJFr52aqq9SOB3M0WWjPaJyRey809c4OPdbuODqp97HciwHidJ5AI53BWUY3zSKq8sNNs85L1jwAgLGyJUWdVTy/dxBvPI7QfdG73rJa32Uj0LBHtNlyrAeoEAQBAEAQBAEAQH5ljDgWuAcCLEEAgjiI4QgKEymYuNo6sbkLRStz2N+yQbPaPQDYj2rcC9Oz1HOPHNHjWuiqc71kyIq8yBAei8QHk4NpSfugOYXA+AC8qt/qM9+h/px+BIFUWhARPHHHiGjBY20s/AwHQz0yEauO2s6NV7qEpXHr9HdEVbW8UuzDXX4euX2KWwthOWpldLM8uefcBwNaOADiVZ9zZ7PTs9NU6auRP8AIrR3kqJiPNayMH2iXOH4G+9ShmfO/qardCnT82/lwX3ZaytPkQgNbCdYIYZZXao2PeeRrSfyXYq9pEZSwps8wSylzi5xu5xLnHjcTcn3leyldwPnm73ez8IcOhgHBD6uojgj8551nU1o0ucfQAOfVwqM5qEb2WUqbqSUUegMW8VqeiYBDGM+3lSuAL3Hhu7gHoGheXUqym+J7dKjCmroo7arLQgCAIAgCAIAgCAIAgCAr3LVW5tHHEDpklF/S1jST+IsWqyRvneYrdK6ndqUsvQPICAurItRZtFJIRpklNjxtYAB+LPXn2uV87j17DG6nfqWCsptCAIAgCAIAgCAIAgK7yl4p1ddNEYBHuccZHlPzTnud5Wi2qzW/FaqFWNNO8xWqhOq1cQ/esr+KDpf+lfvUDLuNTyG9ZX8UHS/9JvUBuNTyLlwDQ7hSwQm144mMNuFzWgE++6wTlik2erCOGKQwvhmCmZnzytYOAE+U72WjS7mUG0szVZ7LWtEsNKLf/u99xV2NOU2SUGOkBiYdBkP1h9m2hnxPpCrc28j6uwfp+nTunX7T07v71+3xK/c4kkkkk6STpJPGVE+jSSVyPiAu3JJR5mDw/72R7+YHMt+A+9WQXA+F/UFXHbMPhSX5/JNFM8MICJZU63csGTWNjIWRj+pwzh/YHK+zxvqIz2qWGkygV6Z4YQFo5D6C76mcjUGRNPtEuf/AIsWO1yyR6XR8M5FtLCekEAQBAEAQBAEAQBAEAQBAUxlrrc6rhi4I4s7+qR2n4Mb716Fkj2WzyrfLtKJXa1GAID0biJQ7jg6mZax3MPI/mk8s/FxXk1pXzbPfoRw00jvKstCAIAgCAIAgCAIAgCA1qzCEUQvLLHGON72t+ZXG0sy2nRqVXdCLfwV5GMKZSKKK4a98zuKNpt/c6wtyXUXNHq0OgbXU/clFeb/AAr2QnDWVCpluIGtgbx+e/8AuIsPdzqLm2e5Zv07Z6fGq3J/JevMhNVUvkcXyPc9x1uc4uJ5SVE96FONOOGCSWiMSEggCA9H4t0e40kEfC2JgPtWGd8bq6KuR+ZW2rtbROerfy7jpLpmCAimUHFmWviijjkjYGvL3Z2dpObmttb2nK6jVVNtsz2ii6sUkyD70FRtMHuf2LTvcdDH1fLUb0FRtMHuf2JvcdB1fLUsDETFs0FMYnOa9zpHPc5t7aQANfoaFlrVNpK822ejso4SRqovCAIAgCAIAgCAIAgCAIAgKHx6wXVz4QqJG0dU5ufmtIp5SC1gDAWnN0g5t+delRlCMEm0ePaadSdRtRfyOD4tVmxVfVpe6rdrDVfMo2FTwv5GWlxUrHyMYaSqaHOa0uNPKA0EgEkltgBe91x1YJX3olChUcknF/I9HsYAAALACwHoC8k90+Syhuu/M1zvkEJRi3kYHVzRwSc0Mp+TVy8mqMnp816mJ+F4xrbPzUtSflGl5NWab74/VH1MLsYIvu6s/wD4az9Jcc0v8MnuVTWP1w/5GF+MzBqp648lFUfm0LmNaP5E1YJv+cPrj6mpLjhbVg/CbuSkcPmQmPyZdHou/OtTX+9GpNjtL/BgrCB5YXN+QK5jehdHoin/ACtFP5p+hz5cea7+HA1QOUTO+UQTHLQ0x6HsffaY/wDz/wAmc+fHHC583Bzmj/6tQ4++9vguYpGiHRXRi/dWv/3ROZUYfw27/wBKqaOJtGR8Swn4rl8jVCxdER/lF/Gf/Zy6rwvJ57cIn0Zk4H9oFlzj5myn1XD9rp/OJy3Yu1hNzR1RPH9Hl7qXeRqVusq4KpH6l6nzxbrNiqury91Lmd3+y+1j9S9R4t1mxVXV5e6lzG/2X2sfqXqPFus2Kq6vL3UuY3+y+1j9S9R4t1mxVXV5e6lzG/2X2sfqXqPFus2Kq6vL3UuY3+y+1j9S9TYwdi7OJot3ppo4t0Zuj5InsY1mcM4uc4AAWvrS4qrW6js5bKacrnck023dwuS4l3+M1HtlL08farsS1Pg+r7V7KX0v0HjNR7ZS9PH2piWo6vtXspfS/QeM1HtlL08famJajq+1eyl9L9B4zUe2UvTx9qYlqOr7V7KX0v0HjNR7ZS9PH2piWo6vtXspfS/QeM1HtlL08famJajq+1eyl9L9B4zUe2UvTx9qYlqOr7V7KX0v0HjNR7ZS9PH2piWo6vtXspfS/QeM1HtlL08famJajq+1eyl9L9B4zUe2UvTx9qYlqOr7V7KX0v0HjNR7ZTdPH2piWo6vtXspfS/QeM1HtlL08fauYo6jq+1eyl9L9B4z0e20vTx9q5tI6o71favZS+l+h+mYx0h0CrpifRNGfzUsS1Iuw2lcXTl8mbkNbG82ZI1x9DgUvRTKlOP7k0bC6VmjX4Yp4CBNUQxEi4D5GMJHGATpCkoSlkiMpxjm7jW8aaLbaXrEXau7KejI7an4l8x400W20vWIu1NlPRjbU/EvmbkeE4XAObNGQQCCHtIIOog30hRwvQliWptrhIIAgCAIAgCAIAgCAIAgCAIAgCAIAgCAIAgIblYrNzwe5vDK9jPcc8/BludQm+B7fQFLHbFLwpv8fkpBVn3YQBAEB9AXLwdqgxRrZvMpZbcbgIweQvIBXbnoYavSdkpfuqL+uP2vJBR5K6t1t0fBGOHynOd7gLfFSwM82p+o7NH9qk+S+/4O1S5JGD6yrcfQyIN+Jcfku7PzMVT9TS/hTX9u/wDCOnT5LaJvnOqH8sjQPwtBXdmjJP8AUVrlkor+n+WzoRZPcHt/9vflllPwzrJgRnl05bn/AD5L0N2LFChbqo4Odgd87ruCOhRLpO2POpL5m1Fi/St82kpmnjEEY+NkwrQplbbTL91ST/3P1NyOkjb5sbByNAXbil1JvNv5mUBdIH1AEBQ+Vuu3TCT28ETGR89s8/GS3MvSs0bqZ49tlfVu0IYtBjPoBOoXPAPSh1cT05gvBzYoIos0Hc42M1fZaB+S8eUm22fQxikkjeUSQQBAEAQBAEAQBAEAQBAEBWGWbDrmbhTxSOa65leWvLSBYtYCRwG7z/SFsstNO+TMFtquKUYsrDwvUbTP00natmCOiPO21TxMeF6jaZ+mk7UwR0Q21TxMu/JXE/wcx8j3udK977vc5xtfMFieCzL86860XY7kexZb9mmyXqg0BAEAQFV5aq3yqeEHUHyOHKQ1p/C9VTzPrf0zS4VKnwX5f4KyUT6kIDpYFwDUVTs2CJz+N2prfacdA5NaLjkZrTbaFmjfVld5d7/osbAeSljbOq5S8/Yj8lvIXnS7mzVNQ1PmbV+pJy4UI3eb4v5ZfcnGC8B09OLQQRs0WuG+UeV58o85U0kjwa9sr13fVm39vlkdFdMwQBAEAQBAEAQBAEBgrqtkMb5ZHZrGNLnHiAF11Jt3I5JpK9nmXClc6eaWZ2uR7nkXvbOJNuQauZexGOFJHz9SeOTkaq6QOziZRbtX00fHK1x9lnlu/C0qutK6DZdZ44qqR6SXknvHCxnxrgodz3fP/aZ2bmtzvNzb306POCsp0pTyKqtaNO7EcPfVofX9EO8rN1qFO+0hvq0Pr+iHeTdag32kN9Wh9f0Q7ybrUG+0hvq0Pr+iHeTdag32kN9Wh9f0Q7ybrUG+0hvq0Pr+iHeTdag32kN9Wh9f0Q7ybrUG+0hvq0Pr+iHeTdag32kN9Wh9f0Q7ybrUG+0hvq0Pr+iHeTdag32kfHZVqEDVUH0CMfm5d3WoN9pHCwzleuCKWnIJ1PlI0f7bdf8AdzFWQsniZTO3r+C+ZWdfWyTSOlleXvcbucdZP5C2gAaAtkYqKuR50pOTvZrrpEy0lM6SRkbBd73BjRxucbD4lcbSV7JRi5NJHpvBNCIIIoW6o2NYDx5oAvz2uvHlLE2z6CMcMUjbXCQQBAEBROVCs3TCMo4IwyMczbn8TnKmWbPv+gqWzscXre/x9kRaKMuIa0FziQAACSSdQAGsrh60pKKvbuRZ2KWTLVJXcohaf+Rw+Q9/ApqF+Z8r0h+oM4Wb6vRfl/LvLMpqZkbQyNjWNGgNaA0DkAViVx8vOcpycpu96s+1EwYxz3GzWtLieIAXPwCJXlbdyvIVvq0Pr+iHeWjdahl32kN9Wh9f0Q7ybrUG+0hvq0Pr+iHeTdag32kN9Wh9f0Q7ybrUG+0hvq0Pr+iHeTdag32kN9Wh9f0Q7ybrUG+0hvq0Pr+iHeTdag32kN9Wh9f0Q7ybrUG+0hvq0Pr+iHeTdag32kN9Wh9f0Q7ybrUG+0jXq8rVI0eRFUPPB5LGjnJdce4qSsk+8i7dTWV5XuN2O9RXeS60cINxE0k3I1F7v4yOQD0X0rVSoRp8e8w17VKrwyRF1cZggLKyK4ILp5akjyY27mz0vfYut6Q0fjWS1z4KJ6Ngp8XMuFYD0ykss9bn1zIwdEUTdHE55Lj+HMXoWSN0LzybfK+aRAVqMIQBAEAQBAEAQBAEAQBAEAQFsZJsTnNIrZ22Nv2DSNNiNMhHBcGw9BJ4lhtNa/sL+z1LHZ7u3L+i01jPQCAIAgPjjYXKBcTzhM2Srq37kwvfNK9zWjX5Ti7mAHDqACoXE/TYuFls6xu5RSTfw4Fy4lYlx0TQ91n1BHlPtobfW2O+oenWfRqVkY3cT4npPpapa5YY8Idy1836d3MlameQEBGso1buWDak8LmbmP8AcIYfg4nmVtBX1EUWmWGk2eeV6p4QQBAEAQBAEAQBAEAQBAEB0MBYGlq5mwwtu46z/CxvC5x4Gj/oXJAUZzUFeyynTlUlhR6JxewMykp2QR6mjS7hc46XOPpJ92gcC8qc3OV7Pdp01CKijpKBM83Y61u7YQqn+tc0eyzyG/BgXrUVdBI8K0SxVWziqwoCAIAgCAIAgCAIAgCA+XQ7cdbBeLdXUEbjTSuB/izS1n97rN+KhKrCObLIUKk8kWhibkxZCRLWFssg0tjGmNp43XHln4D06CsdW0uXCJ6NCxqHGXFljLIbggCAIAgONjjWbjQ1L72O5Oa0/wAz/Ib8XBRm7kbejqW1tVOPmvkuL5I5OTvFMUkIkkb+8SDyuNjTpEY+BPp5AuQjdxNnTHSTtVTBB9hZeb19PL4kvUzxggCArbLdXZtPBDfS+QvPsxtt85B7lrske02YbfK6CRTt1vPJF0AugF0AugF0AugF0AugF0AugMlNTvkdmxsc932WtLj7hpRtLMkoyfBImeLuTOrnIdMPo8fCX6XkeiPgPtW51nnaYxy4mulYpy4y4It/F7F+Cji3OBlvtOOl7zxudw8mocACwTqSm72enTpRpq6J1VAsCA55wFTHXS0/Qx9iljlqQ2cdEfPANLstP0EfYmOWo2cNEPANLstP0EfYmOWo2cNEPANLstP0EfYmOWo2cNEPANLstP0EfYmOWo2cNEPANLstP0EfYmOWo2cNEPANLstP0EfYmOWo2cNEPANLstP0EfYmOWo2cNEPANLstP0EfYmOWo2cNEPANLstP0EfYmOWo2cNEPANLstP0EfYmOWo2cNEBgKl2Wn6GPsTHLUbOGiNmChiZ5kUbfZY1vyC422SSSNhcOhAEAQBAEAQGlhKj3UxNIuxsjZHDjzLlg/vzD/SVxq8vo1dniazauX958r1/ZurpQEAQBAa9VQRSWMkUbyNWcxrrclxoXVJrI44p5oweBKbZoOhj7F3HLU5gjoPAlNs0HQx9iY5ajBHQeBKbZoOhj7Exy1GCOg8CU2zQdDH2JjlqMEdB4Eptmg6GPsTHLUYI6DwJTbNB0MfYmOWowR0HgSm2aDoY+xMctRgjoPAlNs0HQx9iY5ajBHQeBKbZoOhj7Exy1GCOg8CU2zQdDH2JjlqMEdD9MwPTjVTwDkiYPyTFLUYI6G3HGGizQAOIABRJH6QBAEAQBAEAQBAEAQBAEAQBAEAQBAEAQBAEAQBAEAQBAEAQBAEAQBAEAQBAEAQBAEAQBAEAQBAEAQEOym4yy0VPG6AtEj5M3ymh3kBri7Ry5vvV9npqcrmZrTVdOKcSQQ4RZFHGKmeJspjaX5z2Mu63lENJ1Z11VhvfZRcpJJYnxMkOF4HkNZUQucdQErCTyAFHGS7jqnF5M3VEka7a6MyGMSxmQa2B7c4cOlt78K7c7rzmJX3GwuHTXqa2OMtEksbC7zQ57Wl3ICdOsLqTeRxySzNhcOmnPhWBhLXzwtI1h0rARzEqSi33EXOKzZj8OU21U/TR9qYJaHNpHVG1S1ccgLo5GPANiWODgDoNrjhsR71xprMkmnkQjC2NsrMMR0jZY44AG7sXBo05jpD5Z1XbmDnWiNJOli7zLKu1WUO7vJb4cptqp+mj7VRgloaNpHVG1TVTJBeN7Hjja4OHvC401mSTTyMy4dNGTDFO0kOqIARrBlYCOUXUsMtCLnFd5+fDlNtVP00famCWhzaR1RuxShwDmuDgdRBBB5CFEmJpWsBc9wa0aySABykpdeG7jS8OU21U/TR9qlgloQ2kdUbVLVMkGdHIx4va7XBwvxXHDpC401mSTTyMy4dMFPWRvLmskY8t0ODXtcWnSPKAOjSDr4l1prM4pJ5GdcOhAaL8M04NjUwAjWDMwH3XUsEtCOOOp+fDlNtVP00famCWhzaR1RuwzNe0OY5rmnUWkEHkI1qL4Ek78jEytjLzGJYzINbA9pcOVt7jWPeu3O68YlfcbC4dNeorY2FrXyxsLvNDntaXcGgE6dJC6k3kccksz91U4jY97vNY1zjyNFz8kSvdwbuV5BcnWOD6iOV9bUQNs5rY2ksjOgXcbE3I8po5itFekotKKMtmruabm0TSnwpBI7Njnhe77LZGOOjXoBWdxazRpUovJm2uEjTnwrAw5r54WuGsOlY0jmJUlFvuIucVmzH4cptqp+mj7UwS0ObSOqNunqGPbnMe17eNrg4e8LjV2ZJNPI/b3gAkkADSSTYDnXDpo+HKbaqfpo+1SwS0IY46o2KStjlvuUsclteY9rrX1XsdC401mSUk8jYXDpWGUT94wtg+l1hpa93I993/ghvzrZQ7NOUjBaO1WhAl+HcTaSrlEtRG5zw0MBEj22aCSBYG2tx96ohWnBXI1VKEJu+SK/ynYpUdHSsfBG5sjpQ36xzgW5ribhxPENXGtNnqznK5mK1UKcIXxXEtLAbXimgEpJkEUYeTrL8wZxPPdY53YncehC/Cr8yvMmX7xhKvq9YuWtPokkJbbkbEBzrVaOzTjExWXt1ZzLRWM3lXYz/ALzjBSQ6xCGOcOJzc6Y35QGBbKfZoN6/4MFXt2iMdCYZQMJup8HzyMcWvzQxhBsQXuDbg8YBJ5lRRjimkabRPBTbRE8ScntJNRQy1EbnSSAvP7R7QGknMsAR/DY85V1W0TU2omehZYOmnJcTub2WDvuH9NL3lXvNTUt3SloSHAeBYaSLcoGZrM4usXFxzja5udPAFVObm72XQhGCuiVdi3gaLCeE6+SdpfE1xzQHObpL82M3B+xGfetk5ulTikYKdONarJyyJhvZYO+4f00veVG81NTTulLQi+JNE2DDtRDTFwhYx4cC69wMwWJ4bSOIHDbnV1V4qKcsyihFRryjHIkuVnCroMHkMcWule2K4Njm2Ln8xDc3+pVWaGKfEutc3Gnw7zi0uJGDaeihmrs4Oc1he4ySAB7xfNDWcA0jVwKbrVJTagVqz0oQTmc+uo8XxE8seS8McWgPqLl1jYC4te/HoU07Rf8A4ISVluf/AGd7IrE4UMhcTmundmDgsGsBI5Tf3Ku1tYy2wp7P+zm5RGmswrSUOcRHYOeAeF2cXm2rOEbNBOrOKlQ7FNzIWlbSrGn3Eh3ssHfcP6aXvKreampdulLQ7FNTUuDaU2/ZQMOc4kudYvcBpOkm5ICrblUl5lqUKUdEc+XKFg8NJFU0kAkDMk0ni81T2FTQrdqpakKyW4xUtNHUPqp2smllBILXkloFwdAI8571otFOUmlFcEZbJWhFNyfFss3A2HIKoOdTyiQNIDiGuFidNtICxyhKOZvhUjPjFkUyyVUrKACMuDXytZKR9gtcc0ngaXAfLhV9lSc+JntjkqfD+yP0lDi9mNzpXE2Fy51Q1xPDcNFgeTQrHK0X5fYpUbLdn9zfwbgHAM7xHE8OedTTNO0k8Tc4i59AUZTrxV7Jxp2aTuRYtBRshiZFGM1kbQ1ouTZrRYaTr5Vlbbd7NqSSuRW+S794whhCr1gktYf5ZHucAORsbFrtHZhGJhsvaqTmWgsZvKvxhH0nGKmi1tgDHOHE5odNfn8ge5bIdmg3r/gwVO3aYrQlWUmt3LBtQRrc0Rj/AHHBp/CSeZU0I31EaLTLDSbIziVk+pJqGGWoic6SQFxIkkaM0uOZoBt5tlbVtE1NqLKKFlg6aclxJZgLEykpJd1giLX5pbcyPdoJBOgkjgCpnWnNXM0U6EIO+KPxlCwm6nwfO9ji15AYwg2IL3BpIPAQCTzJRjimkxaJuFNtEMxbxKoG4OZV1wd5Td0c7dHtDWudZgAbpNwW8ekrRUrTc8MDLSs9NU1OofPoWLv3n46pL7R/64YbL/68z5EYjm1bxcRl8bWgnhAeTf05rmLlreS7zthXCT7j95Xqh0stHRMdbdXgvHGXPayO44QCXnlA4lyzJJSnodtjbcaaeZ2o8mGDgADFISBrM0lz6TYge4KveampbulLQ7+L+L8FGxzKdha1zs513OcSbAayTwBVzqSm72XU6cYK6J1FAmU1LjFBHh+eoqHOzIs+Nlm51ntaIiLcX1hW/ZydFRR5jqxVocpdxMN9HB/3knROVG7VNDVvdLUieNGGY8L1tHT0zZHRtcTIS23kuc3PNuJrGnSeOyupwdGEpSM1WarzjGOXeWrhgv8Ao825C8m5SbmON+ac0e+yxxuxK89Cd+F3ZlTZNcbqWhp5Y6jdGyOlJNoyfJDWgA8RBDtB41ttFKU5JxPOstaFOLUs7yXHKng/7cvRFUbtUNO+UtTi5OQ6rwnV15Y4RkFrCRwuLQ0A6iQxljbVnBWV7oU1Aqs186sqncbuW2Rwo4gAc0zAuPALMdmg8pPwUbJdjZK3X7NfEy4Nyk4OihijDpQGRsYP2R1NaB+S5Kz1G7yUbVSSSNpmVCgJADpiSQANydpJ1Bc3aoSVrpsk2Hq7cKWeb7uJ7xyhpIHvsqYRxSSL5ywxbIXkUos2jklI0ySkA8bWNAH4i9aLXK+dxlsMboX6lgyPDQXE2ABJPEBrWU2FZ5HGGWStq3DTJIAPQXF0jx+Ji12rgoxMNjV7lN97MWWyTy6Nrw7cbyF5HCbsBA/mDc63Ku2T+V2Zy3fxvyOpX4/4JnYGTAyNBDg19OXAEAgGxGuxPvUFQqx4r7lkrTRkrn9jRjxgwE4gCljJJAA+iDSToA1KWzr68yKq2d8LuRYtDRRwsEcUbI2C9mtaGgXNzoHpKyttu9mxJJXIrbFT95w/WT62xB7WniIzYW25WteVrqdmilqYaXbtEpaForGbzBW0cczCyWNkjDa7XtDmmxuLg6NYuuptO9HGk1cyEZRcEUdNg+Z7KSmY85rGOEMYILnAEg20ENzjzLRQlOU0m2ZbTCEabaSNrEnFOl+gU5lpYJHujEjnPiY5xz7vAJIvoDgOZcq1ZY3cyVCjBU1eiU4OwZDA0tgijiaTnEMaGgmwFyBw2AVEpOWbL4xUeCRwcZscqKne6nqruJaC5u5bo0tdewcNR1albTozksUSqrXpxeGRGfGfAOyRdTb2K3ZV9eZTtrPpyI/hn6NX1dNHgqmMbmuvJI2MRgC7SHEDQM2xNzbgAurYYqcW6jKKmGrOKpL+y4sNl/0afcheTcpNzHG/MOaPfZYYXYleelO/C7syqcm2N9JQ08kc5kbI6UuNoydGa1oHosQdBW2vSnOV6PPsteFOLUs7yWHKng/7cvRFUbtUNG+UtTj5NmOqsIVeECxwjdnMjJGvOc2wB4S1jADb7Ssr3RgoFdmvnUlU7u428tjn/Q4g0HM3YF54BZjg0H0En3gKNkuxs7br9mviZME5ScHxwRR50rcyNjLbkTbNaBbRo4FyVnqNtkoWqkopG7FlNoHOa1r5S5xDQNydpJNgPeouzTXEkrVTbuRzct0jvocIAOaZruPACGOzQeW59ynZLsbK7dfgXxPkWP2CzTR08jXvjayNuY+DOHkAWuNINiB7k2FXFejqtNHDhf2NXxnwDskXU29i7sq+vM5trPpyLDwRRwxxjcIWRMfZ+a1jWaSBpIHDYAcyzSbb4s1xSS4IruU/ScZQNbado/Ay/wAJJfgtX7bP8TE+3avgWisZvCAICA1n1j/bd/kVesjO8zCunCSYp6n8yrqFtMkCrLCF4e+vfzK6ORRLM56kRJ3g76pnshUPM0RyMeGPqJOT80jmclkQhXlBlpvPZ7TfmEZ1Exw5/p5OT8wqY5l08jFi5/p28rv8ik8xDI3K76p/sO+RXFmdeRy8U/qXf/If8WqVTMhTyM2M3+ndzJDM7P8AaQNXmczUf1jPbb/kEeR1ZllrKaiPYs/WT8o+blZPJFcM2SFVlgQHGxq+pHtj5OU4ZkKmR0qL6tnsN+QUXmSWRnXDpDcYv9Q/kb/iFdDIonmc1SIkuxa+p51VPMuhkdZQJkKw59e/lV0ciiWZohSIk8oPq2eyFQ8zQsj84S+qf7JRZiWRBFeZzPRfWR+23/ILjyOrMmWFvqX+yqY5l8siDK8zgoCw2ahyLOaSP4J/1s3I/wDzarJftRVH9zJCqy0IA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9" name="AutoShape 4" descr="data:image/jpeg;base64,/9j/4AAQSkZJRgABAQAAAQABAAD/2wCEAAkGBxQTERQUEhESFRUXFhYWFRcYEhQVGRcVGBgYGhcYFxYdHighGBolGxUYITEiJikrLi4uGx8zODMsNygtLisBCgoKDg0OGxAQGy4kICYvLC8sLCwtLCwsLCwsLCwsLCwsLCwsLCwsLCwsLCwsLCwsLCwsLCwsLCwsLCwsLCwsLP/AABEIAJkBSgMBEQACEQEDEQH/xAAcAAEAAgMBAQEAAAAAAAAAAAAABgcDBAUIAQL/xABMEAABAwIABwoKBwcEAQUAAAABAAIDBBEFBgcSITFUExdBUXGBk5TR0hUWIjJhY3KRobEUM1JTosHTIyRCYoKSsjSDs+HCQ0RzdIT/xAAbAQEAAwEBAQEAAAAAAAAAAAAAAgMEAQUGB//EADkRAAIBAQUEBwcEAQUBAAAAAAABAgMEERIxURMUIaEFFSJBUmHRU2JxkZKxwQYyQoHxM4LS4fCi/9oADAMBAAIRAxEAPwC8UBzcZa7cKSolGtkTy32s05vxspwjikkQqSwwbPNwr5fvZekd2r1sEdDwdpPVn36fL97L0ju1cwR0G0nqya5I2yS4QznPkc2KN79L3EZxswXF+J5PMs9puUOBssTlKpxeRdq889UIAgCAIAgCAIAgCAIAgCAIAgCAIAgCAIAgCAIAgCAIAgCAIAgCAIAgCAIAgCAICEZYK3c8HFnDLJGzmB3Q/wDHbnWiyxvqGS2SupfEotekeMEBbmQ+itFUzfaeyMf0Nzj/AMg9yw2t8Uj1LBHstlnrGegEAQBAEAQBAEAQBAEAQBAEAQBAEAQH5a8G9uA2PLYH8wh1po/SHAgCAIAgCAIAgCAIAgCAIAgCAIAgCAICo8uFbeSmhB81r5HD2iGtP4H+9brHHg2eb0hLKJWC2HmhATnFPKIaKmbA2kD7Oc4v3Ytzi4383MNrCw18CzVLPjlfebqNsVOGG47O/G7YW9YP6ar3Pz5FvWHu8xvxu2FvWD+mm5+fIdYe7zG/G7YW9YP6abn58h1h7vMb8bthb1g/ppufnyHWHu8xvxu2FvWD+mm5+fIdYe7zG/G7YW9YP6abn58h1h7vMb8bthb1g/ppufnyHWHu8xvxu2FvWD+mm5+fIdYe7zMkWWPT5VFYcYqL/Axj5o7HowukF3x5nZwflXonm0jZofS5ge38BJ+CrlZZrLiWxttJ58CY4NwnDUMz4JWSN42uBseI8R9BVEouPBo1RlGSvTNtRJBAEAQBAEBjnmaxrnvIa1oLnE6g0C5J5ghKEXOSjHi3wRq4DkL4I3kEGQbrY627oc8NPIHAcy5HIttUVGrKC7uHy4X/AN5m8ulAQBAfHG2k6AgIphfKLQwEjdTK4fwxNz/x6GfFXxs85dxnnaqUO/5EaqcsTAf2dG9w43zBh9wa75q1WN97M8ukI9yNffjdsLesH9Nd3Pz5HOsPd5jfjdsLesH9NNz8+Q6w93mN+N2wt6wf003Pz5DrD3eY343bC3rB/TTc/PkOsPd5jfjdsLesH9NNz8+Q6w93mN+N2wt6wf003Pz5DrD3eY343bC3rB/TTc/PkOsPd5jfjdsLesH9NNz8+Q6w93mN+N2wt6wf003Pz5DrD3eY343bC3rB/TTc/PkOsPd5jfjdsLesH9NNz8+Q6w93mWLgyvmlhil3Fjd0jY/N3Q+TnNDrebwXWWUUm1eboyckncdRQJnn/KhW7rhObTojzIx/S0F34nOXp2aN1NHi2yV9V+RFFeZQgCAIAgCAIAgCAIAgCAIDawZhGWnkEkEjo3jhaeDiI1OHoOhclFSVzJwqSg74svbEHHBtfEQ4Bs8YG6NGojgez+U8I4DygnzK1HZvyPZs9oVVeZK1SaAgCAIAgIJlJwxfcqCN37SoexshH8MbnAAcrj8AeNV1Hf2T3+hbLditc1wgm15tL8ff4E6Y0AADUBYcisPBbvd7PqHAgNTCuEo6eJ80zg1jBcn5ADhJOgBSjFydyIykoq9lEY5Y7T1zi25jgv5MQOscchHnH0ahwcZ9KlQjBeZ49e0yqO5cERZXGUIAgCAIAgCAIAgCAIAgM9DSmWWOIa5HtYOVzg0fNck7k2ShHFJI9RRsDQGgWAAAHoGpeMfRB7gASdAAueQIDy9hGqMs0kp1ySPkP9bi7817MVckj56csUmzXXSBmpaV8js2ON8jteaxrnusNegC642lmSjFydyRueL9XsdV1eXuqO0hqiexqeFjxfq9jqury91NpDVDY1PCx4v1ex1XV5e6m0hqhsanhY8X6vY6rq8vdTaQ1Q2NTwseL9XsdV1eXuptIaobGp4WPF+r2Oq6vL3U2kNUNjU8LHi/V7HVdXl7qbSGqGxqeFjxfq9jqury91NpDVDY1PCx4v1ex1XV5e6m0hqhsanhZr1eDZoheWCWMcb4nsHxAUlKLyZGVOcc0aq6QCA6WL2GH0lTHOy92Hyh9ph85p5R8bHgUKkFONzLaNR05qSPSlNO2RjXsN2vaHNPG1wuD7ivJaudx7yd6vRlXDoQBAcLG7GaOhhz3WdI64ijvpc7jPE0cJ/MhRlK439H9H1LZUwx4JZvT/vQqzEMvq8LMllOc675nk+hpDbcQDi0AcACrjxkfW9LYLN0e6cOC4RXz48ry8FcfBhAEBR+VnGIz1Rp2O/ZQGxA1Om/jJ9nzfRZ3GvRs1PDHE82eRba2KWBZL7kEWkxBAfQL6BrOpBdedBmAqoi4pKkjjFPKf8AxUdpDVFuxqeFn3xfq9jqury91c2kNUNjU8LHi/V7HVdXl7qbSGqGxqeFjxfq9jqury91NpDVDY1PCx4v1ex1XV5e6m0hqhsanhY8X6vY6rq8vdTaQ1Q2NTwseL9XsdV1eXuptIaobGp4WPF+r2Oq6vL3U2kNUNjU8LHi/V7HVdXl7qbSGqGxqeFjxfq9jqury91NpDVDY1PCyR5PcXJ/CMDpaadjGF0hc+GRgu1pLdJFr52aqq9SOB3M0WWjPaJyRey809c4OPdbuODqp97HciwHidJ5AI53BWUY3zSKq8sNNs85L1jwAgLGyJUWdVTy/dxBvPI7QfdG73rJa32Uj0LBHtNlyrAeoEAQBAEAQBAEAQH5ljDgWuAcCLEEAgjiI4QgKEymYuNo6sbkLRStz2N+yQbPaPQDYj2rcC9Oz1HOPHNHjWuiqc71kyIq8yBAei8QHk4NpSfugOYXA+AC8qt/qM9+h/px+BIFUWhARPHHHiGjBY20s/AwHQz0yEauO2s6NV7qEpXHr9HdEVbW8UuzDXX4euX2KWwthOWpldLM8uefcBwNaOADiVZ9zZ7PTs9NU6auRP8AIrR3kqJiPNayMH2iXOH4G+9ShmfO/qardCnT82/lwX3ZaytPkQgNbCdYIYZZXao2PeeRrSfyXYq9pEZSwps8wSylzi5xu5xLnHjcTcn3leyldwPnm73ez8IcOhgHBD6uojgj8551nU1o0ucfQAOfVwqM5qEb2WUqbqSUUegMW8VqeiYBDGM+3lSuAL3Hhu7gHoGheXUqym+J7dKjCmroo7arLQgCAIAgCAIAgCAIAgCAr3LVW5tHHEDpklF/S1jST+IsWqyRvneYrdK6ndqUsvQPICAurItRZtFJIRpklNjxtYAB+LPXn2uV87j17DG6nfqWCsptCAIAgCAIAgCAIAgK7yl4p1ddNEYBHuccZHlPzTnud5Wi2qzW/FaqFWNNO8xWqhOq1cQ/esr+KDpf+lfvUDLuNTyG9ZX8UHS/9JvUBuNTyLlwDQ7hSwQm144mMNuFzWgE++6wTlik2erCOGKQwvhmCmZnzytYOAE+U72WjS7mUG0szVZ7LWtEsNKLf/u99xV2NOU2SUGOkBiYdBkP1h9m2hnxPpCrc28j6uwfp+nTunX7T07v71+3xK/c4kkkkk6STpJPGVE+jSSVyPiAu3JJR5mDw/72R7+YHMt+A+9WQXA+F/UFXHbMPhSX5/JNFM8MICJZU63csGTWNjIWRj+pwzh/YHK+zxvqIz2qWGkygV6Z4YQFo5D6C76mcjUGRNPtEuf/AIsWO1yyR6XR8M5FtLCekEAQBAEAQBAEAQBAEAQBAUxlrrc6rhi4I4s7+qR2n4Mb716Fkj2WzyrfLtKJXa1GAID0biJQ7jg6mZax3MPI/mk8s/FxXk1pXzbPfoRw00jvKstCAIAgCAIAgCAIAgCA1qzCEUQvLLHGON72t+ZXG0sy2nRqVXdCLfwV5GMKZSKKK4a98zuKNpt/c6wtyXUXNHq0OgbXU/clFeb/AAr2QnDWVCpluIGtgbx+e/8AuIsPdzqLm2e5Zv07Z6fGq3J/JevMhNVUvkcXyPc9x1uc4uJ5SVE96FONOOGCSWiMSEggCA9H4t0e40kEfC2JgPtWGd8bq6KuR+ZW2rtbROerfy7jpLpmCAimUHFmWviijjkjYGvL3Z2dpObmttb2nK6jVVNtsz2ii6sUkyD70FRtMHuf2LTvcdDH1fLUb0FRtMHuf2JvcdB1fLUsDETFs0FMYnOa9zpHPc5t7aQANfoaFlrVNpK822ejso4SRqovCAIAgCAIAgCAIAgCAIAgKHx6wXVz4QqJG0dU5ufmtIp5SC1gDAWnN0g5t+delRlCMEm0ePaadSdRtRfyOD4tVmxVfVpe6rdrDVfMo2FTwv5GWlxUrHyMYaSqaHOa0uNPKA0EgEkltgBe91x1YJX3olChUcknF/I9HsYAAALACwHoC8k90+Syhuu/M1zvkEJRi3kYHVzRwSc0Mp+TVy8mqMnp816mJ+F4xrbPzUtSflGl5NWab74/VH1MLsYIvu6s/wD4az9Jcc0v8MnuVTWP1w/5GF+MzBqp648lFUfm0LmNaP5E1YJv+cPrj6mpLjhbVg/CbuSkcPmQmPyZdHou/OtTX+9GpNjtL/BgrCB5YXN+QK5jehdHoin/ACtFP5p+hz5cea7+HA1QOUTO+UQTHLQ0x6HsffaY/wDz/wAmc+fHHC583Bzmj/6tQ4++9vguYpGiHRXRi/dWv/3ROZUYfw27/wBKqaOJtGR8Swn4rl8jVCxdER/lF/Gf/Zy6rwvJ57cIn0Zk4H9oFlzj5myn1XD9rp/OJy3Yu1hNzR1RPH9Hl7qXeRqVusq4KpH6l6nzxbrNiqury91Lmd3+y+1j9S9R4t1mxVXV5e6lzG/2X2sfqXqPFus2Kq6vL3UuY3+y+1j9S9R4t1mxVXV5e6lzG/2X2sfqXqPFus2Kq6vL3UuY3+y+1j9S9TYwdi7OJot3ppo4t0Zuj5InsY1mcM4uc4AAWvrS4qrW6js5bKacrnck023dwuS4l3+M1HtlL08farsS1Pg+r7V7KX0v0HjNR7ZS9PH2piWo6vtXspfS/QeM1HtlL08famJajq+1eyl9L9B4zUe2UvTx9qYlqOr7V7KX0v0HjNR7ZS9PH2piWo6vtXspfS/QeM1HtlL08famJajq+1eyl9L9B4zUe2UvTx9qYlqOr7V7KX0v0HjNR7ZS9PH2piWo6vtXspfS/QeM1HtlL08famJajq+1eyl9L9B4zUe2UvTx9qYlqOr7V7KX0v0HjNR7ZTdPH2piWo6vtXspfS/QeM1HtlL08fauYo6jq+1eyl9L9B4z0e20vTx9q5tI6o71favZS+l+h+mYx0h0CrpifRNGfzUsS1Iuw2lcXTl8mbkNbG82ZI1x9DgUvRTKlOP7k0bC6VmjX4Yp4CBNUQxEi4D5GMJHGATpCkoSlkiMpxjm7jW8aaLbaXrEXau7KejI7an4l8x400W20vWIu1NlPRjbU/EvmbkeE4XAObNGQQCCHtIIOog30hRwvQliWptrhIIAgCAIAgCAIAgCAIAgCAIAgCAIAgCAIAgIblYrNzwe5vDK9jPcc8/BludQm+B7fQFLHbFLwpv8fkpBVn3YQBAEB9AXLwdqgxRrZvMpZbcbgIweQvIBXbnoYavSdkpfuqL+uP2vJBR5K6t1t0fBGOHynOd7gLfFSwM82p+o7NH9qk+S+/4O1S5JGD6yrcfQyIN+Jcfku7PzMVT9TS/hTX9u/wDCOnT5LaJvnOqH8sjQPwtBXdmjJP8AUVrlkor+n+WzoRZPcHt/9vflllPwzrJgRnl05bn/AD5L0N2LFChbqo4Odgd87ruCOhRLpO2POpL5m1Fi/St82kpmnjEEY+NkwrQplbbTL91ST/3P1NyOkjb5sbByNAXbil1JvNv5mUBdIH1AEBQ+Vuu3TCT28ETGR89s8/GS3MvSs0bqZ49tlfVu0IYtBjPoBOoXPAPSh1cT05gvBzYoIos0Hc42M1fZaB+S8eUm22fQxikkjeUSQQBAEAQBAEAQBAEAQBAEBWGWbDrmbhTxSOa65leWvLSBYtYCRwG7z/SFsstNO+TMFtquKUYsrDwvUbTP00natmCOiPO21TxMeF6jaZ+mk7UwR0Q21TxMu/JXE/wcx8j3udK977vc5xtfMFieCzL86860XY7kexZb9mmyXqg0BAEAQFV5aq3yqeEHUHyOHKQ1p/C9VTzPrf0zS4VKnwX5f4KyUT6kIDpYFwDUVTs2CJz+N2prfacdA5NaLjkZrTbaFmjfVld5d7/osbAeSljbOq5S8/Yj8lvIXnS7mzVNQ1PmbV+pJy4UI3eb4v5ZfcnGC8B09OLQQRs0WuG+UeV58o85U0kjwa9sr13fVm39vlkdFdMwQBAEAQBAEAQBAEBgrqtkMb5ZHZrGNLnHiAF11Jt3I5JpK9nmXClc6eaWZ2uR7nkXvbOJNuQauZexGOFJHz9SeOTkaq6QOziZRbtX00fHK1x9lnlu/C0qutK6DZdZ44qqR6SXknvHCxnxrgodz3fP/aZ2bmtzvNzb306POCsp0pTyKqtaNO7EcPfVofX9EO8rN1qFO+0hvq0Pr+iHeTdag32kN9Wh9f0Q7ybrUG+0hvq0Pr+iHeTdag32kN9Wh9f0Q7ybrUG+0hvq0Pr+iHeTdag32kN9Wh9f0Q7ybrUG+0hvq0Pr+iHeTdag32kN9Wh9f0Q7ybrUG+0hvq0Pr+iHeTdag32kfHZVqEDVUH0CMfm5d3WoN9pHCwzleuCKWnIJ1PlI0f7bdf8AdzFWQsniZTO3r+C+ZWdfWyTSOlleXvcbucdZP5C2gAaAtkYqKuR50pOTvZrrpEy0lM6SRkbBd73BjRxucbD4lcbSV7JRi5NJHpvBNCIIIoW6o2NYDx5oAvz2uvHlLE2z6CMcMUjbXCQQBAEBROVCs3TCMo4IwyMczbn8TnKmWbPv+gqWzscXre/x9kRaKMuIa0FziQAACSSdQAGsrh60pKKvbuRZ2KWTLVJXcohaf+Rw+Q9/ApqF+Z8r0h+oM4Wb6vRfl/LvLMpqZkbQyNjWNGgNaA0DkAViVx8vOcpycpu96s+1EwYxz3GzWtLieIAXPwCJXlbdyvIVvq0Pr+iHeWjdahl32kN9Wh9f0Q7ybrUG+0hvq0Pr+iHeTdag32kN9Wh9f0Q7ybrUG+0hvq0Pr+iHeTdag32kN9Wh9f0Q7ybrUG+0hvq0Pr+iHeTdag32kN9Wh9f0Q7ybrUG+0hvq0Pr+iHeTdag32kN9Wh9f0Q7ybrUG+0jXq8rVI0eRFUPPB5LGjnJdce4qSsk+8i7dTWV5XuN2O9RXeS60cINxE0k3I1F7v4yOQD0X0rVSoRp8e8w17VKrwyRF1cZggLKyK4ILp5akjyY27mz0vfYut6Q0fjWS1z4KJ6Ngp8XMuFYD0ykss9bn1zIwdEUTdHE55Lj+HMXoWSN0LzybfK+aRAVqMIQBAEAQBAEAQBAEAQBAEAQFsZJsTnNIrZ22Nv2DSNNiNMhHBcGw9BJ4lhtNa/sL+z1LHZ7u3L+i01jPQCAIAgPjjYXKBcTzhM2Srq37kwvfNK9zWjX5Ti7mAHDqACoXE/TYuFls6xu5RSTfw4Fy4lYlx0TQ91n1BHlPtobfW2O+oenWfRqVkY3cT4npPpapa5YY8Idy1836d3MlameQEBGso1buWDak8LmbmP8AcIYfg4nmVtBX1EUWmWGk2eeV6p4QQBAEAQBAEAQBAEAQBAEB0MBYGlq5mwwtu46z/CxvC5x4Gj/oXJAUZzUFeyynTlUlhR6JxewMykp2QR6mjS7hc46XOPpJ92gcC8qc3OV7Pdp01CKijpKBM83Y61u7YQqn+tc0eyzyG/BgXrUVdBI8K0SxVWziqwoCAIAgCAIAgCAIAgCA+XQ7cdbBeLdXUEbjTSuB/izS1n97rN+KhKrCObLIUKk8kWhibkxZCRLWFssg0tjGmNp43XHln4D06CsdW0uXCJ6NCxqHGXFljLIbggCAIAgONjjWbjQ1L72O5Oa0/wAz/Ib8XBRm7kbejqW1tVOPmvkuL5I5OTvFMUkIkkb+8SDyuNjTpEY+BPp5AuQjdxNnTHSTtVTBB9hZeb19PL4kvUzxggCArbLdXZtPBDfS+QvPsxtt85B7lrske02YbfK6CRTt1vPJF0AugF0AugF0AugF0AugF0AugMlNTvkdmxsc932WtLj7hpRtLMkoyfBImeLuTOrnIdMPo8fCX6XkeiPgPtW51nnaYxy4mulYpy4y4It/F7F+Cji3OBlvtOOl7zxudw8mocACwTqSm72enTpRpq6J1VAsCA55wFTHXS0/Qx9iljlqQ2cdEfPANLstP0EfYmOWo2cNEPANLstP0EfYmOWo2cNEPANLstP0EfYmOWo2cNEPANLstP0EfYmOWo2cNEPANLstP0EfYmOWo2cNEPANLstP0EfYmOWo2cNEPANLstP0EfYmOWo2cNEPANLstP0EfYmOWo2cNEPANLstP0EfYmOWo2cNEPANLstP0EfYmOWo2cNEBgKl2Wn6GPsTHLUbOGiNmChiZ5kUbfZY1vyC422SSSNhcOhAEAQBAEAQGlhKj3UxNIuxsjZHDjzLlg/vzD/SVxq8vo1dniazauX958r1/ZurpQEAQBAa9VQRSWMkUbyNWcxrrclxoXVJrI44p5oweBKbZoOhj7F3HLU5gjoPAlNs0HQx9iY5ajBHQeBKbZoOhj7Exy1GCOg8CU2zQdDH2JjlqMEdB4Eptmg6GPsTHLUYI6DwJTbNB0MfYmOWowR0HgSm2aDoY+xMctRgjoPAlNs0HQx9iY5ajBHQeBKbZoOhj7Exy1GCOg8CU2zQdDH2JjlqMEdD9MwPTjVTwDkiYPyTFLUYI6G3HGGizQAOIABRJH6QBAEAQBAEAQBAEAQBAEAQBAEAQBAEAQBAEAQBAEAQBAEAQBAEAQBAEAQBAEAQBAEAQBAEAQBAEAQEOym4yy0VPG6AtEj5M3ymh3kBri7Ry5vvV9npqcrmZrTVdOKcSQQ4RZFHGKmeJspjaX5z2Mu63lENJ1Z11VhvfZRcpJJYnxMkOF4HkNZUQucdQErCTyAFHGS7jqnF5M3VEka7a6MyGMSxmQa2B7c4cOlt78K7c7rzmJX3GwuHTXqa2OMtEksbC7zQ57Wl3ICdOsLqTeRxySzNhcOmnPhWBhLXzwtI1h0rARzEqSi33EXOKzZj8OU21U/TR9qYJaHNpHVG1S1ccgLo5GPANiWODgDoNrjhsR71xprMkmnkQjC2NsrMMR0jZY44AG7sXBo05jpD5Z1XbmDnWiNJOli7zLKu1WUO7vJb4cptqp+mj7VRgloaNpHVG1TVTJBeN7Hjja4OHvC401mSTTyMy4dNGTDFO0kOqIARrBlYCOUXUsMtCLnFd5+fDlNtVP00famCWhzaR1RuxShwDmuDgdRBBB5CFEmJpWsBc9wa0aySABykpdeG7jS8OU21U/TR9qlgloQ2kdUbVLVMkGdHIx4va7XBwvxXHDpC401mSTTyMy4dMFPWRvLmskY8t0ODXtcWnSPKAOjSDr4l1prM4pJ5GdcOhAaL8M04NjUwAjWDMwH3XUsEtCOOOp+fDlNtVP00famCWhzaR1RuwzNe0OY5rmnUWkEHkI1qL4Ek78jEytjLzGJYzINbA9pcOVt7jWPeu3O68YlfcbC4dNeorY2FrXyxsLvNDntaXcGgE6dJC6k3kccksz91U4jY97vNY1zjyNFz8kSvdwbuV5BcnWOD6iOV9bUQNs5rY2ksjOgXcbE3I8po5itFekotKKMtmruabm0TSnwpBI7Njnhe77LZGOOjXoBWdxazRpUovJm2uEjTnwrAw5r54WuGsOlY0jmJUlFvuIucVmzH4cptqp+mj7UwS0ObSOqNunqGPbnMe17eNrg4e8LjV2ZJNPI/b3gAkkADSSTYDnXDpo+HKbaqfpo+1SwS0IY46o2KStjlvuUsclteY9rrX1XsdC401mSUk8jYXDpWGUT94wtg+l1hpa93I993/ghvzrZQ7NOUjBaO1WhAl+HcTaSrlEtRG5zw0MBEj22aCSBYG2tx96ohWnBXI1VKEJu+SK/ynYpUdHSsfBG5sjpQ36xzgW5ribhxPENXGtNnqznK5mK1UKcIXxXEtLAbXimgEpJkEUYeTrL8wZxPPdY53YncehC/Cr8yvMmX7xhKvq9YuWtPokkJbbkbEBzrVaOzTjExWXt1ZzLRWM3lXYz/ALzjBSQ6xCGOcOJzc6Y35QGBbKfZoN6/4MFXt2iMdCYZQMJup8HzyMcWvzQxhBsQXuDbg8YBJ5lRRjimkabRPBTbRE8ScntJNRQy1EbnSSAvP7R7QGknMsAR/DY85V1W0TU2omehZYOmnJcTub2WDvuH9NL3lXvNTUt3SloSHAeBYaSLcoGZrM4usXFxzja5udPAFVObm72XQhGCuiVdi3gaLCeE6+SdpfE1xzQHObpL82M3B+xGfetk5ulTikYKdONarJyyJhvZYO+4f00veVG81NTTulLQi+JNE2DDtRDTFwhYx4cC69wMwWJ4bSOIHDbnV1V4qKcsyihFRryjHIkuVnCroMHkMcWule2K4Njm2Ln8xDc3+pVWaGKfEutc3Gnw7zi0uJGDaeihmrs4Oc1he4ySAB7xfNDWcA0jVwKbrVJTagVqz0oQTmc+uo8XxE8seS8McWgPqLl1jYC4te/HoU07Rf8A4ISVluf/AGd7IrE4UMhcTmundmDgsGsBI5Tf3Ku1tYy2wp7P+zm5RGmswrSUOcRHYOeAeF2cXm2rOEbNBOrOKlQ7FNzIWlbSrGn3Eh3ssHfcP6aXvKreampdulLQ7FNTUuDaU2/ZQMOc4kudYvcBpOkm5ICrblUl5lqUKUdEc+XKFg8NJFU0kAkDMk0ni81T2FTQrdqpakKyW4xUtNHUPqp2smllBILXkloFwdAI8571otFOUmlFcEZbJWhFNyfFss3A2HIKoOdTyiQNIDiGuFidNtICxyhKOZvhUjPjFkUyyVUrKACMuDXytZKR9gtcc0ngaXAfLhV9lSc+JntjkqfD+yP0lDi9mNzpXE2Fy51Q1xPDcNFgeTQrHK0X5fYpUbLdn9zfwbgHAM7xHE8OedTTNO0k8Tc4i59AUZTrxV7Jxp2aTuRYtBRshiZFGM1kbQ1ouTZrRYaTr5Vlbbd7NqSSuRW+S794whhCr1gktYf5ZHucAORsbFrtHZhGJhsvaqTmWgsZvKvxhH0nGKmi1tgDHOHE5odNfn8ge5bIdmg3r/gwVO3aYrQlWUmt3LBtQRrc0Rj/AHHBp/CSeZU0I31EaLTLDSbIziVk+pJqGGWoic6SQFxIkkaM0uOZoBt5tlbVtE1NqLKKFlg6aclxJZgLEykpJd1giLX5pbcyPdoJBOgkjgCpnWnNXM0U6EIO+KPxlCwm6nwfO9ji15AYwg2IL3BpIPAQCTzJRjimkxaJuFNtEMxbxKoG4OZV1wd5Td0c7dHtDWudZgAbpNwW8ekrRUrTc8MDLSs9NU1OofPoWLv3n46pL7R/64YbL/68z5EYjm1bxcRl8bWgnhAeTf05rmLlreS7zthXCT7j95Xqh0stHRMdbdXgvHGXPayO44QCXnlA4lyzJJSnodtjbcaaeZ2o8mGDgADFISBrM0lz6TYge4KveampbulLQ7+L+L8FGxzKdha1zs513OcSbAayTwBVzqSm72XU6cYK6J1FAmU1LjFBHh+eoqHOzIs+Nlm51ntaIiLcX1hW/ZydFRR5jqxVocpdxMN9HB/3knROVG7VNDVvdLUieNGGY8L1tHT0zZHRtcTIS23kuc3PNuJrGnSeOyupwdGEpSM1WarzjGOXeWrhgv8Ao825C8m5SbmON+ac0e+yxxuxK89Cd+F3ZlTZNcbqWhp5Y6jdGyOlJNoyfJDWgA8RBDtB41ttFKU5JxPOstaFOLUs7yXHKng/7cvRFUbtUNO+UtTi5OQ6rwnV15Y4RkFrCRwuLQ0A6iQxljbVnBWV7oU1Aqs186sqncbuW2Rwo4gAc0zAuPALMdmg8pPwUbJdjZK3X7NfEy4Nyk4OihijDpQGRsYP2R1NaB+S5Kz1G7yUbVSSSNpmVCgJADpiSQANydpJ1Bc3aoSVrpsk2Hq7cKWeb7uJ7xyhpIHvsqYRxSSL5ywxbIXkUos2jklI0ySkA8bWNAH4i9aLXK+dxlsMboX6lgyPDQXE2ABJPEBrWU2FZ5HGGWStq3DTJIAPQXF0jx+Ji12rgoxMNjV7lN97MWWyTy6Nrw7cbyF5HCbsBA/mDc63Ku2T+V2Zy3fxvyOpX4/4JnYGTAyNBDg19OXAEAgGxGuxPvUFQqx4r7lkrTRkrn9jRjxgwE4gCljJJAA+iDSToA1KWzr68yKq2d8LuRYtDRRwsEcUbI2C9mtaGgXNzoHpKyttu9mxJJXIrbFT95w/WT62xB7WniIzYW25WteVrqdmilqYaXbtEpaForGbzBW0cczCyWNkjDa7XtDmmxuLg6NYuuptO9HGk1cyEZRcEUdNg+Z7KSmY85rGOEMYILnAEg20ENzjzLRQlOU0m2ZbTCEabaSNrEnFOl+gU5lpYJHujEjnPiY5xz7vAJIvoDgOZcq1ZY3cyVCjBU1eiU4OwZDA0tgijiaTnEMaGgmwFyBw2AVEpOWbL4xUeCRwcZscqKne6nqruJaC5u5bo0tdewcNR1albTozksUSqrXpxeGRGfGfAOyRdTb2K3ZV9eZTtrPpyI/hn6NX1dNHgqmMbmuvJI2MRgC7SHEDQM2xNzbgAurYYqcW6jKKmGrOKpL+y4sNl/0afcheTcpNzHG/MOaPfZYYXYleelO/C7syqcm2N9JQ08kc5kbI6UuNoydGa1oHosQdBW2vSnOV6PPsteFOLUs7yWHKng/7cvRFUbtUNG+UtTj5NmOqsIVeECxwjdnMjJGvOc2wB4S1jADb7Ssr3RgoFdmvnUlU7u428tjn/Q4g0HM3YF54BZjg0H0En3gKNkuxs7br9mviZME5ScHxwRR50rcyNjLbkTbNaBbRo4FyVnqNtkoWqkopG7FlNoHOa1r5S5xDQNydpJNgPeouzTXEkrVTbuRzct0jvocIAOaZruPACGOzQeW59ynZLsbK7dfgXxPkWP2CzTR08jXvjayNuY+DOHkAWuNINiB7k2FXFejqtNHDhf2NXxnwDskXU29i7sq+vM5trPpyLDwRRwxxjcIWRMfZ+a1jWaSBpIHDYAcyzSbb4s1xSS4IruU/ScZQNbado/Ay/wAJJfgtX7bP8TE+3avgWisZvCAICA1n1j/bd/kVesjO8zCunCSYp6n8yrqFtMkCrLCF4e+vfzK6ORRLM56kRJ3g76pnshUPM0RyMeGPqJOT80jmclkQhXlBlpvPZ7TfmEZ1Exw5/p5OT8wqY5l08jFi5/p28rv8ik8xDI3K76p/sO+RXFmdeRy8U/qXf/If8WqVTMhTyM2M3+ndzJDM7P8AaQNXmczUf1jPbb/kEeR1ZllrKaiPYs/WT8o+blZPJFcM2SFVlgQHGxq+pHtj5OU4ZkKmR0qL6tnsN+QUXmSWRnXDpDcYv9Q/kb/iFdDIonmc1SIkuxa+p51VPMuhkdZQJkKw59e/lV0ciiWZohSIk8oPq2eyFQ8zQsj84S+qf7JRZiWRBFeZzPRfWR+23/ILjyOrMmWFvqX+yqY5l8siDK8zgoCw2ahyLOaSP4J/1s3I/wDzarJftRVH9zJCqy0IAgP/2Q=="/>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16" name="AutoShape 6" descr="data:image/jpeg;base64,/9j/4AAQSkZJRgABAQAAAQABAAD/2wCEAAkGBxQTERQUEhESFRUXFhYWFRcYEhQVGRcVGBgYGhcYFxYdHighGBolGxUYITEiJikrLi4uGx8zODMsNygtLisBCgoKDg0OGxAQGy4kICYvLC8sLCwtLCwsLCwsLCwsLCwsLCwsLCwsLCwsLCwsLCwsLCwsLCwsLCwsLCwsLCwsLP/AABEIAJkBSgMBEQACEQEDEQH/xAAcAAEAAgMBAQEAAAAAAAAAAAAABgcDBAUIAQL/xABMEAABAwIABwoKBwcEAQUAAAABAAIDBBEFBgcSITFUExdBUXGBk5TR0hUWIjJhY3KRobEUM1JTosHTIyRCYoKSsjSDs+HCQ0RzdIT/xAAbAQEAAwEBAQEAAAAAAAAAAAAAAgMEAQUGB//EADkRAAIBAQUEBwcEAQUBAAAAAAABAgMEERIxURMUIaEFFSJBUmHRU2JxkZKxwQYyQoHxM4LS4fCi/9oADAMBAAIRAxEAPwC8UBzcZa7cKSolGtkTy32s05vxspwjikkQqSwwbPNwr5fvZekd2r1sEdDwdpPVn36fL97L0ju1cwR0G0nqya5I2yS4QznPkc2KN79L3EZxswXF+J5PMs9puUOBssTlKpxeRdq889UIAgCAIAgCAIAgCAIAgCAIAgCAIAgCAIAgCAIAgCAIAgCAIAgCAIAgCAIAgCAICEZYK3c8HFnDLJGzmB3Q/wDHbnWiyxvqGS2SupfEotekeMEBbmQ+itFUzfaeyMf0Nzj/AMg9yw2t8Uj1LBHstlnrGegEAQBAEAQBAEAQBAEAQBAEAQBAEAQH5a8G9uA2PLYH8wh1po/SHAgCAIAgCAIAgCAIAgCAIAgCAIAgCAICo8uFbeSmhB81r5HD2iGtP4H+9brHHg2eb0hLKJWC2HmhATnFPKIaKmbA2kD7Oc4v3Ytzi4383MNrCw18CzVLPjlfebqNsVOGG47O/G7YW9YP6ar3Pz5FvWHu8xvxu2FvWD+mm5+fIdYe7zG/G7YW9YP6abn58h1h7vMb8bthb1g/ppufnyHWHu8xvxu2FvWD+mm5+fIdYe7zG/G7YW9YP6abn58h1h7vMb8bthb1g/ppufnyHWHu8xvxu2FvWD+mm5+fIdYe7zMkWWPT5VFYcYqL/Axj5o7HowukF3x5nZwflXonm0jZofS5ge38BJ+CrlZZrLiWxttJ58CY4NwnDUMz4JWSN42uBseI8R9BVEouPBo1RlGSvTNtRJBAEAQBAEBjnmaxrnvIa1oLnE6g0C5J5ghKEXOSjHi3wRq4DkL4I3kEGQbrY627oc8NPIHAcy5HIttUVGrKC7uHy4X/AN5m8ulAQBAfHG2k6AgIphfKLQwEjdTK4fwxNz/x6GfFXxs85dxnnaqUO/5EaqcsTAf2dG9w43zBh9wa75q1WN97M8ukI9yNffjdsLesH9Nd3Pz5HOsPd5jfjdsLesH9NNz8+Q6w93mN+N2wt6wf003Pz5DrD3eY343bC3rB/TTc/PkOsPd5jfjdsLesH9NNz8+Q6w93mN+N2wt6wf003Pz5DrD3eY343bC3rB/TTc/PkOsPd5jfjdsLesH9NNz8+Q6w93mN+N2wt6wf003Pz5DrD3eY343bC3rB/TTc/PkOsPd5jfjdsLesH9NNz8+Q6w93mWLgyvmlhil3Fjd0jY/N3Q+TnNDrebwXWWUUm1eboyckncdRQJnn/KhW7rhObTojzIx/S0F34nOXp2aN1NHi2yV9V+RFFeZQgCAIAgCAIAgCAIAgCAIDawZhGWnkEkEjo3jhaeDiI1OHoOhclFSVzJwqSg74svbEHHBtfEQ4Bs8YG6NGojgez+U8I4DygnzK1HZvyPZs9oVVeZK1SaAgCAIAgIJlJwxfcqCN37SoexshH8MbnAAcrj8AeNV1Hf2T3+hbLditc1wgm15tL8ff4E6Y0AADUBYcisPBbvd7PqHAgNTCuEo6eJ80zg1jBcn5ADhJOgBSjFydyIykoq9lEY5Y7T1zi25jgv5MQOscchHnH0ahwcZ9KlQjBeZ49e0yqO5cERZXGUIAgCAIAgCAIAgCAIAgM9DSmWWOIa5HtYOVzg0fNck7k2ShHFJI9RRsDQGgWAAAHoGpeMfRB7gASdAAueQIDy9hGqMs0kp1ySPkP9bi7817MVckj56csUmzXXSBmpaV8js2ON8jteaxrnusNegC642lmSjFydyRueL9XsdV1eXuqO0hqiexqeFjxfq9jqury91NpDVDY1PCx4v1ex1XV5e6m0hqhsanhY8X6vY6rq8vdTaQ1Q2NTwseL9XsdV1eXuptIaobGp4WPF+r2Oq6vL3U2kNUNjU8LHi/V7HVdXl7qbSGqGxqeFjxfq9jqury91NpDVDY1PCx4v1ex1XV5e6m0hqhsanhZr1eDZoheWCWMcb4nsHxAUlKLyZGVOcc0aq6QCA6WL2GH0lTHOy92Hyh9ph85p5R8bHgUKkFONzLaNR05qSPSlNO2RjXsN2vaHNPG1wuD7ivJaudx7yd6vRlXDoQBAcLG7GaOhhz3WdI64ijvpc7jPE0cJ/MhRlK439H9H1LZUwx4JZvT/vQqzEMvq8LMllOc675nk+hpDbcQDi0AcACrjxkfW9LYLN0e6cOC4RXz48ry8FcfBhAEBR+VnGIz1Rp2O/ZQGxA1Om/jJ9nzfRZ3GvRs1PDHE82eRba2KWBZL7kEWkxBAfQL6BrOpBdedBmAqoi4pKkjjFPKf8AxUdpDVFuxqeFn3xfq9jqury91c2kNUNjU8LHi/V7HVdXl7qbSGqGxqeFjxfq9jqury91NpDVDY1PCx4v1ex1XV5e6m0hqhsanhY8X6vY6rq8vdTaQ1Q2NTwseL9XsdV1eXuptIaobGp4WPF+r2Oq6vL3U2kNUNjU8LHi/V7HVdXl7qbSGqGxqeFjxfq9jqury91NpDVDY1PCyR5PcXJ/CMDpaadjGF0hc+GRgu1pLdJFr52aqq9SOB3M0WWjPaJyRey809c4OPdbuODqp97HciwHidJ5AI53BWUY3zSKq8sNNs85L1jwAgLGyJUWdVTy/dxBvPI7QfdG73rJa32Uj0LBHtNlyrAeoEAQBAEAQBAEAQH5ljDgWuAcCLEEAgjiI4QgKEymYuNo6sbkLRStz2N+yQbPaPQDYj2rcC9Oz1HOPHNHjWuiqc71kyIq8yBAei8QHk4NpSfugOYXA+AC8qt/qM9+h/px+BIFUWhARPHHHiGjBY20s/AwHQz0yEauO2s6NV7qEpXHr9HdEVbW8UuzDXX4euX2KWwthOWpldLM8uefcBwNaOADiVZ9zZ7PTs9NU6auRP8AIrR3kqJiPNayMH2iXOH4G+9ShmfO/qardCnT82/lwX3ZaytPkQgNbCdYIYZZXao2PeeRrSfyXYq9pEZSwps8wSylzi5xu5xLnHjcTcn3leyldwPnm73ez8IcOhgHBD6uojgj8551nU1o0ucfQAOfVwqM5qEb2WUqbqSUUegMW8VqeiYBDGM+3lSuAL3Hhu7gHoGheXUqym+J7dKjCmroo7arLQgCAIAgCAIAgCAIAgCAr3LVW5tHHEDpklF/S1jST+IsWqyRvneYrdK6ndqUsvQPICAurItRZtFJIRpklNjxtYAB+LPXn2uV87j17DG6nfqWCsptCAIAgCAIAgCAIAgK7yl4p1ddNEYBHuccZHlPzTnud5Wi2qzW/FaqFWNNO8xWqhOq1cQ/esr+KDpf+lfvUDLuNTyG9ZX8UHS/9JvUBuNTyLlwDQ7hSwQm144mMNuFzWgE++6wTlik2erCOGKQwvhmCmZnzytYOAE+U72WjS7mUG0szVZ7LWtEsNKLf/u99xV2NOU2SUGOkBiYdBkP1h9m2hnxPpCrc28j6uwfp+nTunX7T07v71+3xK/c4kkkkk6STpJPGVE+jSSVyPiAu3JJR5mDw/72R7+YHMt+A+9WQXA+F/UFXHbMPhSX5/JNFM8MICJZU63csGTWNjIWRj+pwzh/YHK+zxvqIz2qWGkygV6Z4YQFo5D6C76mcjUGRNPtEuf/AIsWO1yyR6XR8M5FtLCekEAQBAEAQBAEAQBAEAQBAUxlrrc6rhi4I4s7+qR2n4Mb716Fkj2WzyrfLtKJXa1GAID0biJQ7jg6mZax3MPI/mk8s/FxXk1pXzbPfoRw00jvKstCAIAgCAIAgCAIAgCA1qzCEUQvLLHGON72t+ZXG0sy2nRqVXdCLfwV5GMKZSKKK4a98zuKNpt/c6wtyXUXNHq0OgbXU/clFeb/AAr2QnDWVCpluIGtgbx+e/8AuIsPdzqLm2e5Zv07Z6fGq3J/JevMhNVUvkcXyPc9x1uc4uJ5SVE96FONOOGCSWiMSEggCA9H4t0e40kEfC2JgPtWGd8bq6KuR+ZW2rtbROerfy7jpLpmCAimUHFmWviijjkjYGvL3Z2dpObmttb2nK6jVVNtsz2ii6sUkyD70FRtMHuf2LTvcdDH1fLUb0FRtMHuf2JvcdB1fLUsDETFs0FMYnOa9zpHPc5t7aQANfoaFlrVNpK822ejso4SRqovCAIAgCAIAgCAIAgCAIAgKHx6wXVz4QqJG0dU5ufmtIp5SC1gDAWnN0g5t+delRlCMEm0ePaadSdRtRfyOD4tVmxVfVpe6rdrDVfMo2FTwv5GWlxUrHyMYaSqaHOa0uNPKA0EgEkltgBe91x1YJX3olChUcknF/I9HsYAAALACwHoC8k90+Syhuu/M1zvkEJRi3kYHVzRwSc0Mp+TVy8mqMnp816mJ+F4xrbPzUtSflGl5NWab74/VH1MLsYIvu6s/wD4az9Jcc0v8MnuVTWP1w/5GF+MzBqp648lFUfm0LmNaP5E1YJv+cPrj6mpLjhbVg/CbuSkcPmQmPyZdHou/OtTX+9GpNjtL/BgrCB5YXN+QK5jehdHoin/ACtFP5p+hz5cea7+HA1QOUTO+UQTHLQ0x6HsffaY/wDz/wAmc+fHHC583Bzmj/6tQ4++9vguYpGiHRXRi/dWv/3ROZUYfw27/wBKqaOJtGR8Swn4rl8jVCxdER/lF/Gf/Zy6rwvJ57cIn0Zk4H9oFlzj5myn1XD9rp/OJy3Yu1hNzR1RPH9Hl7qXeRqVusq4KpH6l6nzxbrNiqury91Lmd3+y+1j9S9R4t1mxVXV5e6lzG/2X2sfqXqPFus2Kq6vL3UuY3+y+1j9S9R4t1mxVXV5e6lzG/2X2sfqXqPFus2Kq6vL3UuY3+y+1j9S9TYwdi7OJot3ppo4t0Zuj5InsY1mcM4uc4AAWvrS4qrW6js5bKacrnck023dwuS4l3+M1HtlL08farsS1Pg+r7V7KX0v0HjNR7ZS9PH2piWo6vtXspfS/QeM1HtlL08famJajq+1eyl9L9B4zUe2UvTx9qYlqOr7V7KX0v0HjNR7ZS9PH2piWo6vtXspfS/QeM1HtlL08famJajq+1eyl9L9B4zUe2UvTx9qYlqOr7V7KX0v0HjNR7ZS9PH2piWo6vtXspfS/QeM1HtlL08famJajq+1eyl9L9B4zUe2UvTx9qYlqOr7V7KX0v0HjNR7ZTdPH2piWo6vtXspfS/QeM1HtlL08fauYo6jq+1eyl9L9B4z0e20vTx9q5tI6o71favZS+l+h+mYx0h0CrpifRNGfzUsS1Iuw2lcXTl8mbkNbG82ZI1x9DgUvRTKlOP7k0bC6VmjX4Yp4CBNUQxEi4D5GMJHGATpCkoSlkiMpxjm7jW8aaLbaXrEXau7KejI7an4l8x400W20vWIu1NlPRjbU/EvmbkeE4XAObNGQQCCHtIIOog30hRwvQliWptrhIIAgCAIAgCAIAgCAIAgCAIAgCAIAgCAIAgIblYrNzwe5vDK9jPcc8/BludQm+B7fQFLHbFLwpv8fkpBVn3YQBAEB9AXLwdqgxRrZvMpZbcbgIweQvIBXbnoYavSdkpfuqL+uP2vJBR5K6t1t0fBGOHynOd7gLfFSwM82p+o7NH9qk+S+/4O1S5JGD6yrcfQyIN+Jcfku7PzMVT9TS/hTX9u/wDCOnT5LaJvnOqH8sjQPwtBXdmjJP8AUVrlkor+n+WzoRZPcHt/9vflllPwzrJgRnl05bn/AD5L0N2LFChbqo4Odgd87ruCOhRLpO2POpL5m1Fi/St82kpmnjEEY+NkwrQplbbTL91ST/3P1NyOkjb5sbByNAXbil1JvNv5mUBdIH1AEBQ+Vuu3TCT28ETGR89s8/GS3MvSs0bqZ49tlfVu0IYtBjPoBOoXPAPSh1cT05gvBzYoIos0Hc42M1fZaB+S8eUm22fQxikkjeUSQQBAEAQBAEAQBAEAQBAEBWGWbDrmbhTxSOa65leWvLSBYtYCRwG7z/SFsstNO+TMFtquKUYsrDwvUbTP00natmCOiPO21TxMeF6jaZ+mk7UwR0Q21TxMu/JXE/wcx8j3udK977vc5xtfMFieCzL86860XY7kexZb9mmyXqg0BAEAQFV5aq3yqeEHUHyOHKQ1p/C9VTzPrf0zS4VKnwX5f4KyUT6kIDpYFwDUVTs2CJz+N2prfacdA5NaLjkZrTbaFmjfVld5d7/osbAeSljbOq5S8/Yj8lvIXnS7mzVNQ1PmbV+pJy4UI3eb4v5ZfcnGC8B09OLQQRs0WuG+UeV58o85U0kjwa9sr13fVm39vlkdFdMwQBAEAQBAEAQBAEBgrqtkMb5ZHZrGNLnHiAF11Jt3I5JpK9nmXClc6eaWZ2uR7nkXvbOJNuQauZexGOFJHz9SeOTkaq6QOziZRbtX00fHK1x9lnlu/C0qutK6DZdZ44qqR6SXknvHCxnxrgodz3fP/aZ2bmtzvNzb306POCsp0pTyKqtaNO7EcPfVofX9EO8rN1qFO+0hvq0Pr+iHeTdag32kN9Wh9f0Q7ybrUG+0hvq0Pr+iHeTdag32kN9Wh9f0Q7ybrUG+0hvq0Pr+iHeTdag32kN9Wh9f0Q7ybrUG+0hvq0Pr+iHeTdag32kN9Wh9f0Q7ybrUG+0hvq0Pr+iHeTdag32kfHZVqEDVUH0CMfm5d3WoN9pHCwzleuCKWnIJ1PlI0f7bdf8AdzFWQsniZTO3r+C+ZWdfWyTSOlleXvcbucdZP5C2gAaAtkYqKuR50pOTvZrrpEy0lM6SRkbBd73BjRxucbD4lcbSV7JRi5NJHpvBNCIIIoW6o2NYDx5oAvz2uvHlLE2z6CMcMUjbXCQQBAEBROVCs3TCMo4IwyMczbn8TnKmWbPv+gqWzscXre/x9kRaKMuIa0FziQAACSSdQAGsrh60pKKvbuRZ2KWTLVJXcohaf+Rw+Q9/ApqF+Z8r0h+oM4Wb6vRfl/LvLMpqZkbQyNjWNGgNaA0DkAViVx8vOcpycpu96s+1EwYxz3GzWtLieIAXPwCJXlbdyvIVvq0Pr+iHeWjdahl32kN9Wh9f0Q7ybrUG+0hvq0Pr+iHeTdag32kN9Wh9f0Q7ybrUG+0hvq0Pr+iHeTdag32kN9Wh9f0Q7ybrUG+0hvq0Pr+iHeTdag32kN9Wh9f0Q7ybrUG+0hvq0Pr+iHeTdag32kN9Wh9f0Q7ybrUG+0jXq8rVI0eRFUPPB5LGjnJdce4qSsk+8i7dTWV5XuN2O9RXeS60cINxE0k3I1F7v4yOQD0X0rVSoRp8e8w17VKrwyRF1cZggLKyK4ILp5akjyY27mz0vfYut6Q0fjWS1z4KJ6Ngp8XMuFYD0ykss9bn1zIwdEUTdHE55Lj+HMXoWSN0LzybfK+aRAVqMIQBAEAQBAEAQBAEAQBAEAQFsZJsTnNIrZ22Nv2DSNNiNMhHBcGw9BJ4lhtNa/sL+z1LHZ7u3L+i01jPQCAIAgPjjYXKBcTzhM2Srq37kwvfNK9zWjX5Ti7mAHDqACoXE/TYuFls6xu5RSTfw4Fy4lYlx0TQ91n1BHlPtobfW2O+oenWfRqVkY3cT4npPpapa5YY8Idy1836d3MlameQEBGso1buWDak8LmbmP8AcIYfg4nmVtBX1EUWmWGk2eeV6p4QQBAEAQBAEAQBAEAQBAEB0MBYGlq5mwwtu46z/CxvC5x4Gj/oXJAUZzUFeyynTlUlhR6JxewMykp2QR6mjS7hc46XOPpJ92gcC8qc3OV7Pdp01CKijpKBM83Y61u7YQqn+tc0eyzyG/BgXrUVdBI8K0SxVWziqwoCAIAgCAIAgCAIAgCA+XQ7cdbBeLdXUEbjTSuB/izS1n97rN+KhKrCObLIUKk8kWhibkxZCRLWFssg0tjGmNp43XHln4D06CsdW0uXCJ6NCxqHGXFljLIbggCAIAgONjjWbjQ1L72O5Oa0/wAz/Ib8XBRm7kbejqW1tVOPmvkuL5I5OTvFMUkIkkb+8SDyuNjTpEY+BPp5AuQjdxNnTHSTtVTBB9hZeb19PL4kvUzxggCArbLdXZtPBDfS+QvPsxtt85B7lrske02YbfK6CRTt1vPJF0AugF0AugF0AugF0AugF0AugMlNTvkdmxsc932WtLj7hpRtLMkoyfBImeLuTOrnIdMPo8fCX6XkeiPgPtW51nnaYxy4mulYpy4y4It/F7F+Cji3OBlvtOOl7zxudw8mocACwTqSm72enTpRpq6J1VAsCA55wFTHXS0/Qx9iljlqQ2cdEfPANLstP0EfYmOWo2cNEPANLstP0EfYmOWo2cNEPANLstP0EfYmOWo2cNEPANLstP0EfYmOWo2cNEPANLstP0EfYmOWo2cNEPANLstP0EfYmOWo2cNEPANLstP0EfYmOWo2cNEPANLstP0EfYmOWo2cNEPANLstP0EfYmOWo2cNEPANLstP0EfYmOWo2cNEBgKl2Wn6GPsTHLUbOGiNmChiZ5kUbfZY1vyC422SSSNhcOhAEAQBAEAQGlhKj3UxNIuxsjZHDjzLlg/vzD/SVxq8vo1dniazauX958r1/ZurpQEAQBAa9VQRSWMkUbyNWcxrrclxoXVJrI44p5oweBKbZoOhj7F3HLU5gjoPAlNs0HQx9iY5ajBHQeBKbZoOhj7Exy1GCOg8CU2zQdDH2JjlqMEdB4Eptmg6GPsTHLUYI6DwJTbNB0MfYmOWowR0HgSm2aDoY+xMctRgjoPAlNs0HQx9iY5ajBHQeBKbZoOhj7Exy1GCOg8CU2zQdDH2JjlqMEdD9MwPTjVTwDkiYPyTFLUYI6G3HGGizQAOIABRJH6QBAEAQBAEAQBAEAQBAEAQBAEAQBAEAQBAEAQBAEAQBAEAQBAEAQBAEAQBAEAQBAEAQBAEAQBAEAQEOym4yy0VPG6AtEj5M3ymh3kBri7Ry5vvV9npqcrmZrTVdOKcSQQ4RZFHGKmeJspjaX5z2Mu63lENJ1Z11VhvfZRcpJJYnxMkOF4HkNZUQucdQErCTyAFHGS7jqnF5M3VEka7a6MyGMSxmQa2B7c4cOlt78K7c7rzmJX3GwuHTXqa2OMtEksbC7zQ57Wl3ICdOsLqTeRxySzNhcOmnPhWBhLXzwtI1h0rARzEqSi33EXOKzZj8OU21U/TR9qYJaHNpHVG1S1ccgLo5GPANiWODgDoNrjhsR71xprMkmnkQjC2NsrMMR0jZY44AG7sXBo05jpD5Z1XbmDnWiNJOli7zLKu1WUO7vJb4cptqp+mj7VRgloaNpHVG1TVTJBeN7Hjja4OHvC401mSTTyMy4dNGTDFO0kOqIARrBlYCOUXUsMtCLnFd5+fDlNtVP00famCWhzaR1RuxShwDmuDgdRBBB5CFEmJpWsBc9wa0aySABykpdeG7jS8OU21U/TR9qlgloQ2kdUbVLVMkGdHIx4va7XBwvxXHDpC401mSTTyMy4dMFPWRvLmskY8t0ODXtcWnSPKAOjSDr4l1prM4pJ5GdcOhAaL8M04NjUwAjWDMwH3XUsEtCOOOp+fDlNtVP00famCWhzaR1RuwzNe0OY5rmnUWkEHkI1qL4Ek78jEytjLzGJYzINbA9pcOVt7jWPeu3O68YlfcbC4dNeorY2FrXyxsLvNDntaXcGgE6dJC6k3kccksz91U4jY97vNY1zjyNFz8kSvdwbuV5BcnWOD6iOV9bUQNs5rY2ksjOgXcbE3I8po5itFekotKKMtmruabm0TSnwpBI7Njnhe77LZGOOjXoBWdxazRpUovJm2uEjTnwrAw5r54WuGsOlY0jmJUlFvuIucVmzH4cptqp+mj7UwS0ObSOqNunqGPbnMe17eNrg4e8LjV2ZJNPI/b3gAkkADSSTYDnXDpo+HKbaqfpo+1SwS0IY46o2KStjlvuUsclteY9rrX1XsdC401mSUk8jYXDpWGUT94wtg+l1hpa93I993/ghvzrZQ7NOUjBaO1WhAl+HcTaSrlEtRG5zw0MBEj22aCSBYG2tx96ohWnBXI1VKEJu+SK/ynYpUdHSsfBG5sjpQ36xzgW5ribhxPENXGtNnqznK5mK1UKcIXxXEtLAbXimgEpJkEUYeTrL8wZxPPdY53YncehC/Cr8yvMmX7xhKvq9YuWtPokkJbbkbEBzrVaOzTjExWXt1ZzLRWM3lXYz/ALzjBSQ6xCGOcOJzc6Y35QGBbKfZoN6/4MFXt2iMdCYZQMJup8HzyMcWvzQxhBsQXuDbg8YBJ5lRRjimkabRPBTbRE8ScntJNRQy1EbnSSAvP7R7QGknMsAR/DY85V1W0TU2omehZYOmnJcTub2WDvuH9NL3lXvNTUt3SloSHAeBYaSLcoGZrM4usXFxzja5udPAFVObm72XQhGCuiVdi3gaLCeE6+SdpfE1xzQHObpL82M3B+xGfetk5ulTikYKdONarJyyJhvZYO+4f00veVG81NTTulLQi+JNE2DDtRDTFwhYx4cC69wMwWJ4bSOIHDbnV1V4qKcsyihFRryjHIkuVnCroMHkMcWule2K4Njm2Ln8xDc3+pVWaGKfEutc3Gnw7zi0uJGDaeihmrs4Oc1he4ySAB7xfNDWcA0jVwKbrVJTagVqz0oQTmc+uo8XxE8seS8McWgPqLl1jYC4te/HoU07Rf8A4ISVluf/AGd7IrE4UMhcTmundmDgsGsBI5Tf3Ku1tYy2wp7P+zm5RGmswrSUOcRHYOeAeF2cXm2rOEbNBOrOKlQ7FNzIWlbSrGn3Eh3ssHfcP6aXvKreampdulLQ7FNTUuDaU2/ZQMOc4kudYvcBpOkm5ICrblUl5lqUKUdEc+XKFg8NJFU0kAkDMk0ni81T2FTQrdqpakKyW4xUtNHUPqp2smllBILXkloFwdAI8571otFOUmlFcEZbJWhFNyfFss3A2HIKoOdTyiQNIDiGuFidNtICxyhKOZvhUjPjFkUyyVUrKACMuDXytZKR9gtcc0ngaXAfLhV9lSc+JntjkqfD+yP0lDi9mNzpXE2Fy51Q1xPDcNFgeTQrHK0X5fYpUbLdn9zfwbgHAM7xHE8OedTTNO0k8Tc4i59AUZTrxV7Jxp2aTuRYtBRshiZFGM1kbQ1ouTZrRYaTr5Vlbbd7NqSSuRW+S794whhCr1gktYf5ZHucAORsbFrtHZhGJhsvaqTmWgsZvKvxhH0nGKmi1tgDHOHE5odNfn8ge5bIdmg3r/gwVO3aYrQlWUmt3LBtQRrc0Rj/AHHBp/CSeZU0I31EaLTLDSbIziVk+pJqGGWoic6SQFxIkkaM0uOZoBt5tlbVtE1NqLKKFlg6aclxJZgLEykpJd1giLX5pbcyPdoJBOgkjgCpnWnNXM0U6EIO+KPxlCwm6nwfO9ji15AYwg2IL3BpIPAQCTzJRjimkxaJuFNtEMxbxKoG4OZV1wd5Td0c7dHtDWudZgAbpNwW8ekrRUrTc8MDLSs9NU1OofPoWLv3n46pL7R/64YbL/68z5EYjm1bxcRl8bWgnhAeTf05rmLlreS7zthXCT7j95Xqh0stHRMdbdXgvHGXPayO44QCXnlA4lyzJJSnodtjbcaaeZ2o8mGDgADFISBrM0lz6TYge4KveampbulLQ7+L+L8FGxzKdha1zs513OcSbAayTwBVzqSm72XU6cYK6J1FAmU1LjFBHh+eoqHOzIs+Nlm51ntaIiLcX1hW/ZydFRR5jqxVocpdxMN9HB/3knROVG7VNDVvdLUieNGGY8L1tHT0zZHRtcTIS23kuc3PNuJrGnSeOyupwdGEpSM1WarzjGOXeWrhgv8Ao825C8m5SbmON+ac0e+yxxuxK89Cd+F3ZlTZNcbqWhp5Y6jdGyOlJNoyfJDWgA8RBDtB41ttFKU5JxPOstaFOLUs7yXHKng/7cvRFUbtUNO+UtTi5OQ6rwnV15Y4RkFrCRwuLQ0A6iQxljbVnBWV7oU1Aqs186sqncbuW2Rwo4gAc0zAuPALMdmg8pPwUbJdjZK3X7NfEy4Nyk4OihijDpQGRsYP2R1NaB+S5Kz1G7yUbVSSSNpmVCgJADpiSQANydpJ1Bc3aoSVrpsk2Hq7cKWeb7uJ7xyhpIHvsqYRxSSL5ywxbIXkUos2jklI0ySkA8bWNAH4i9aLXK+dxlsMboX6lgyPDQXE2ABJPEBrWU2FZ5HGGWStq3DTJIAPQXF0jx+Ji12rgoxMNjV7lN97MWWyTy6Nrw7cbyF5HCbsBA/mDc63Ku2T+V2Zy3fxvyOpX4/4JnYGTAyNBDg19OXAEAgGxGuxPvUFQqx4r7lkrTRkrn9jRjxgwE4gCljJJAA+iDSToA1KWzr68yKq2d8LuRYtDRRwsEcUbI2C9mtaGgXNzoHpKyttu9mxJJXIrbFT95w/WT62xB7WniIzYW25WteVrqdmilqYaXbtEpaForGbzBW0cczCyWNkjDa7XtDmmxuLg6NYuuptO9HGk1cyEZRcEUdNg+Z7KSmY85rGOEMYILnAEg20ENzjzLRQlOU0m2ZbTCEabaSNrEnFOl+gU5lpYJHujEjnPiY5xz7vAJIvoDgOZcq1ZY3cyVCjBU1eiU4OwZDA0tgijiaTnEMaGgmwFyBw2AVEpOWbL4xUeCRwcZscqKne6nqruJaC5u5bo0tdewcNR1albTozksUSqrXpxeGRGfGfAOyRdTb2K3ZV9eZTtrPpyI/hn6NX1dNHgqmMbmuvJI2MRgC7SHEDQM2xNzbgAurYYqcW6jKKmGrOKpL+y4sNl/0afcheTcpNzHG/MOaPfZYYXYleelO/C7syqcm2N9JQ08kc5kbI6UuNoydGa1oHosQdBW2vSnOV6PPsteFOLUs7yWHKng/7cvRFUbtUNG+UtTj5NmOqsIVeECxwjdnMjJGvOc2wB4S1jADb7Ssr3RgoFdmvnUlU7u428tjn/Q4g0HM3YF54BZjg0H0En3gKNkuxs7br9mviZME5ScHxwRR50rcyNjLbkTbNaBbRo4FyVnqNtkoWqkopG7FlNoHOa1r5S5xDQNydpJNgPeouzTXEkrVTbuRzct0jvocIAOaZruPACGOzQeW59ynZLsbK7dfgXxPkWP2CzTR08jXvjayNuY+DOHkAWuNINiB7k2FXFejqtNHDhf2NXxnwDskXU29i7sq+vM5trPpyLDwRRwxxjcIWRMfZ+a1jWaSBpIHDYAcyzSbb4s1xSS4IruU/ScZQNbado/Ay/wAJJfgtX7bP8TE+3avgWisZvCAICA1n1j/bd/kVesjO8zCunCSYp6n8yrqFtMkCrLCF4e+vfzK6ORRLM56kRJ3g76pnshUPM0RyMeGPqJOT80jmclkQhXlBlpvPZ7TfmEZ1Exw5/p5OT8wqY5l08jFi5/p28rv8ik8xDI3K76p/sO+RXFmdeRy8U/qXf/If8WqVTMhTyM2M3+ndzJDM7P8AaQNXmczUf1jPbb/kEeR1ZllrKaiPYs/WT8o+blZPJFcM2SFVlgQHGxq+pHtj5OU4ZkKmR0qL6tnsN+QUXmSWRnXDpDcYv9Q/kb/iFdDIonmc1SIkuxa+p51VPMuhkdZQJkKw59e/lV0ciiWZohSIk8oPq2eyFQ8zQsj84S+qf7JRZiWRBFeZzPRfWR+23/ILjyOrMmWFvqX+yqY5l8siDK8zgoCw2ahyLOaSP4J/1s3I/wDzarJftRVH9zJCqy0IAgP/2Q=="/>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Tree>
    <p:extLst>
      <p:ext uri="{BB962C8B-B14F-4D97-AF65-F5344CB8AC3E}">
        <p14:creationId xmlns:p14="http://schemas.microsoft.com/office/powerpoint/2010/main" val="384835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1878699"/>
            <a:ext cx="8763000" cy="1142052"/>
          </a:xfrm>
        </p:spPr>
        <p:txBody>
          <a:bodyPr/>
          <a:lstStyle/>
          <a:p>
            <a:r>
              <a:rPr lang="en-US" sz="4000" dirty="0" smtClean="0">
                <a:effectLst>
                  <a:outerShdw blurRad="38100" dist="38100" dir="2700000" algn="tl">
                    <a:srgbClr val="000000">
                      <a:alpha val="43137"/>
                    </a:srgbClr>
                  </a:outerShdw>
                </a:effectLst>
              </a:rPr>
              <a:t>Unified </a:t>
            </a:r>
            <a:r>
              <a:rPr lang="en-US" sz="4000" dirty="0">
                <a:effectLst>
                  <a:outerShdw blurRad="38100" dist="38100" dir="2700000" algn="tl">
                    <a:srgbClr val="000000">
                      <a:alpha val="43137"/>
                    </a:srgbClr>
                  </a:outerShdw>
                </a:effectLst>
              </a:rPr>
              <a:t>Contact Center </a:t>
            </a:r>
            <a:r>
              <a:rPr lang="en-US" sz="4000" dirty="0" smtClean="0">
                <a:effectLst>
                  <a:outerShdw blurRad="38100" dist="38100" dir="2700000" algn="tl">
                    <a:srgbClr val="000000">
                      <a:alpha val="43137"/>
                    </a:srgbClr>
                  </a:outerShdw>
                </a:effectLst>
              </a:rPr>
              <a:t>Express</a:t>
            </a:r>
            <a:r>
              <a:rPr lang="en-US" dirty="0" smtClean="0">
                <a:effectLst>
                  <a:outerShdw blurRad="38100" dist="38100" dir="2700000" algn="tl">
                    <a:srgbClr val="000000">
                      <a:alpha val="43137"/>
                    </a:srgbClr>
                  </a:outerShdw>
                </a:effectLst>
              </a:rPr>
              <a:t> 10.5(1)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Deployment Simplification</a:t>
            </a:r>
            <a:endParaRPr lang="en-US" dirty="0"/>
          </a:p>
        </p:txBody>
      </p:sp>
    </p:spTree>
    <p:extLst>
      <p:ext uri="{BB962C8B-B14F-4D97-AF65-F5344CB8AC3E}">
        <p14:creationId xmlns:p14="http://schemas.microsoft.com/office/powerpoint/2010/main" val="310833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1878699"/>
            <a:ext cx="8763000" cy="1142052"/>
          </a:xfrm>
        </p:spPr>
        <p:txBody>
          <a:bodyPr/>
          <a:lstStyle/>
          <a:p>
            <a:r>
              <a:rPr lang="en-US" sz="4000" dirty="0" smtClean="0">
                <a:effectLst>
                  <a:outerShdw blurRad="38100" dist="38100" dir="2700000" algn="tl">
                    <a:srgbClr val="000000">
                      <a:alpha val="43137"/>
                    </a:srgbClr>
                  </a:outerShdw>
                </a:effectLst>
              </a:rPr>
              <a:t>Unified </a:t>
            </a:r>
            <a:r>
              <a:rPr lang="en-US" sz="4000" dirty="0">
                <a:effectLst>
                  <a:outerShdw blurRad="38100" dist="38100" dir="2700000" algn="tl">
                    <a:srgbClr val="000000">
                      <a:alpha val="43137"/>
                    </a:srgbClr>
                  </a:outerShdw>
                </a:effectLst>
              </a:rPr>
              <a:t>Contact Center </a:t>
            </a:r>
            <a:r>
              <a:rPr lang="en-US" sz="4000" dirty="0" smtClean="0">
                <a:effectLst>
                  <a:outerShdw blurRad="38100" dist="38100" dir="2700000" algn="tl">
                    <a:srgbClr val="000000">
                      <a:alpha val="43137"/>
                    </a:srgbClr>
                  </a:outerShdw>
                </a:effectLst>
              </a:rPr>
              <a:t>Express</a:t>
            </a:r>
            <a:r>
              <a:rPr lang="en-US" dirty="0" smtClean="0">
                <a:effectLst>
                  <a:outerShdw blurRad="38100" dist="38100" dir="2700000" algn="tl">
                    <a:srgbClr val="000000">
                      <a:alpha val="43137"/>
                    </a:srgbClr>
                  </a:outerShdw>
                </a:effectLst>
              </a:rPr>
              <a:t> 10.5(1)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Feature Overview</a:t>
            </a:r>
            <a:endParaRPr lang="en-US" dirty="0"/>
          </a:p>
        </p:txBody>
      </p:sp>
    </p:spTree>
    <p:extLst>
      <p:ext uri="{BB962C8B-B14F-4D97-AF65-F5344CB8AC3E}">
        <p14:creationId xmlns:p14="http://schemas.microsoft.com/office/powerpoint/2010/main" val="937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Simplification</a:t>
            </a:r>
            <a:endParaRPr lang="en-US" dirty="0"/>
          </a:p>
        </p:txBody>
      </p:sp>
      <p:sp>
        <p:nvSpPr>
          <p:cNvPr id="3" name="Text Placeholder 2"/>
          <p:cNvSpPr>
            <a:spLocks noGrp="1"/>
          </p:cNvSpPr>
          <p:nvPr>
            <p:ph type="body" sz="quarter" idx="11"/>
          </p:nvPr>
        </p:nvSpPr>
        <p:spPr/>
        <p:txBody>
          <a:bodyPr/>
          <a:lstStyle/>
          <a:p>
            <a:r>
              <a:rPr lang="en-US" b="1" dirty="0"/>
              <a:t>Cisco Prime Collaboration Deployment</a:t>
            </a:r>
          </a:p>
          <a:p>
            <a:pPr marL="257209" indent="-257209">
              <a:buFont typeface="Arial"/>
              <a:buChar char="•"/>
            </a:pPr>
            <a:r>
              <a:rPr lang="en-US" dirty="0" smtClean="0"/>
              <a:t>IP address and Host name change allows ease of deployment</a:t>
            </a:r>
          </a:p>
          <a:p>
            <a:r>
              <a:rPr lang="en-US" b="1" dirty="0" smtClean="0"/>
              <a:t>E164 Support</a:t>
            </a:r>
          </a:p>
          <a:p>
            <a:pPr marL="257209" indent="-257209">
              <a:buFont typeface="Arial"/>
              <a:buChar char="•"/>
            </a:pPr>
            <a:r>
              <a:rPr lang="en-US" dirty="0" smtClean="0"/>
              <a:t>Complete international dial plan support </a:t>
            </a:r>
            <a:endParaRPr lang="en-US" dirty="0"/>
          </a:p>
        </p:txBody>
      </p:sp>
    </p:spTree>
    <p:extLst>
      <p:ext uri="{BB962C8B-B14F-4D97-AF65-F5344CB8AC3E}">
        <p14:creationId xmlns:p14="http://schemas.microsoft.com/office/powerpoint/2010/main" val="2992201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5306807" y="3686176"/>
            <a:ext cx="3125014" cy="657224"/>
          </a:xfrm>
          <a:prstGeom prst="trapezoid">
            <a:avLst>
              <a:gd name="adj" fmla="val 124645"/>
            </a:avLst>
          </a:prstGeom>
          <a:gradFill>
            <a:gsLst>
              <a:gs pos="0">
                <a:schemeClr val="tx1">
                  <a:lumMod val="20000"/>
                  <a:lumOff val="80000"/>
                  <a:alpha val="0"/>
                </a:schemeClr>
              </a:gs>
              <a:gs pos="17000">
                <a:schemeClr val="tx1">
                  <a:lumMod val="20000"/>
                  <a:lumOff val="80000"/>
                </a:schemeClr>
              </a:gs>
              <a:gs pos="100000">
                <a:schemeClr val="accent4">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4" name="Title 3"/>
          <p:cNvSpPr>
            <a:spLocks noGrp="1"/>
          </p:cNvSpPr>
          <p:nvPr>
            <p:ph type="title"/>
          </p:nvPr>
        </p:nvSpPr>
        <p:spPr/>
        <p:txBody>
          <a:bodyPr/>
          <a:lstStyle/>
          <a:p>
            <a:r>
              <a:rPr lang="en-US" dirty="0" smtClean="0"/>
              <a:t>Cisco Prime Collaboration Deployment and Assurance</a:t>
            </a:r>
            <a:br>
              <a:rPr lang="en-US" dirty="0" smtClean="0"/>
            </a:br>
            <a:endParaRPr lang="en-US" sz="2100" dirty="0"/>
          </a:p>
        </p:txBody>
      </p:sp>
      <p:sp>
        <p:nvSpPr>
          <p:cNvPr id="23" name="Round Same Side Corner Rectangle 22"/>
          <p:cNvSpPr/>
          <p:nvPr/>
        </p:nvSpPr>
        <p:spPr>
          <a:xfrm rot="5400000" flipH="1">
            <a:off x="2260544" y="493060"/>
            <a:ext cx="293692" cy="4119275"/>
          </a:xfrm>
          <a:prstGeom prst="round2SameRect">
            <a:avLst/>
          </a:prstGeom>
          <a:gradFill>
            <a:gsLst>
              <a:gs pos="0">
                <a:schemeClr val="tx2"/>
              </a:gs>
              <a:gs pos="100000">
                <a:schemeClr val="accent4"/>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68589" tIns="68589" rIns="68589" bIns="0" rtlCol="0" anchor="ctr"/>
          <a:lstStyle/>
          <a:p>
            <a:pPr marL="173854" lvl="1">
              <a:spcBef>
                <a:spcPts val="450"/>
              </a:spcBef>
              <a:buClr>
                <a:srgbClr val="000000"/>
              </a:buClr>
              <a:buSzPct val="90000"/>
              <a:tabLst>
                <a:tab pos="302459" algn="l"/>
              </a:tabLst>
              <a:defRPr/>
            </a:pPr>
            <a:r>
              <a:rPr lang="en-US" dirty="0" err="1" smtClean="0">
                <a:solidFill>
                  <a:schemeClr val="bg1"/>
                </a:solidFill>
                <a:effectLst>
                  <a:outerShdw blurRad="38100" dist="38100" dir="2700000" algn="tl">
                    <a:srgbClr val="000000">
                      <a:alpha val="43137"/>
                    </a:srgbClr>
                  </a:outerShdw>
                </a:effectLst>
              </a:rPr>
              <a:t>Deployment:Features</a:t>
            </a:r>
            <a:endParaRPr lang="en-US" dirty="0">
              <a:solidFill>
                <a:schemeClr val="bg1"/>
              </a:solidFill>
              <a:effectLst>
                <a:outerShdw blurRad="38100" dist="38100" dir="2700000" algn="tl">
                  <a:srgbClr val="000000">
                    <a:alpha val="43137"/>
                  </a:srgbClr>
                </a:outerShdw>
              </a:effectLst>
            </a:endParaRPr>
          </a:p>
        </p:txBody>
      </p:sp>
      <p:sp>
        <p:nvSpPr>
          <p:cNvPr id="24" name="Rectangle 23"/>
          <p:cNvSpPr/>
          <p:nvPr/>
        </p:nvSpPr>
        <p:spPr>
          <a:xfrm>
            <a:off x="445753" y="2742045"/>
            <a:ext cx="3874280" cy="807914"/>
          </a:xfrm>
          <a:prstGeom prst="rect">
            <a:avLst/>
          </a:prstGeom>
        </p:spPr>
        <p:txBody>
          <a:bodyPr wrap="square" lIns="68589" tIns="34295" rIns="68589" bIns="34295">
            <a:spAutoFit/>
          </a:bodyPr>
          <a:lstStyle/>
          <a:p>
            <a:pPr marL="214341" indent="-214341" fontAlgn="t">
              <a:buFont typeface="Arial" panose="020B0604020202020204" pitchFamily="34" charset="0"/>
              <a:buChar char="•"/>
            </a:pPr>
            <a:r>
              <a:rPr lang="en-US" sz="1200" dirty="0"/>
              <a:t>Upgrade from CCX 9.0(2)</a:t>
            </a:r>
          </a:p>
          <a:p>
            <a:pPr marL="214341" indent="-214341" fontAlgn="t">
              <a:buFont typeface="Arial" panose="020B0604020202020204" pitchFamily="34" charset="0"/>
              <a:buChar char="•"/>
            </a:pPr>
            <a:r>
              <a:rPr lang="en-US" sz="1200" dirty="0"/>
              <a:t>Fresh Install for CCX 10.x</a:t>
            </a:r>
          </a:p>
          <a:p>
            <a:pPr marL="214341" indent="-214341" fontAlgn="t">
              <a:buFont typeface="Arial" panose="020B0604020202020204" pitchFamily="34" charset="0"/>
              <a:buChar char="•"/>
            </a:pPr>
            <a:r>
              <a:rPr lang="en-US" sz="1200" dirty="0"/>
              <a:t>IP address change</a:t>
            </a:r>
          </a:p>
          <a:p>
            <a:pPr marL="214341" indent="-214341" fontAlgn="t">
              <a:buFont typeface="Arial" panose="020B0604020202020204" pitchFamily="34" charset="0"/>
              <a:buChar char="•"/>
            </a:pPr>
            <a:r>
              <a:rPr lang="en-US" sz="1200" dirty="0"/>
              <a:t>Hostname Change</a:t>
            </a:r>
          </a:p>
        </p:txBody>
      </p:sp>
      <p:sp>
        <p:nvSpPr>
          <p:cNvPr id="27" name="Round Same Side Corner Rectangle 26"/>
          <p:cNvSpPr/>
          <p:nvPr/>
        </p:nvSpPr>
        <p:spPr>
          <a:xfrm rot="5400000" flipH="1">
            <a:off x="2260544" y="1642397"/>
            <a:ext cx="293692" cy="4119275"/>
          </a:xfrm>
          <a:prstGeom prst="round2SameRect">
            <a:avLst/>
          </a:prstGeom>
          <a:gradFill>
            <a:gsLst>
              <a:gs pos="0">
                <a:schemeClr val="tx2"/>
              </a:gs>
              <a:gs pos="100000">
                <a:schemeClr val="accent4"/>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68589" tIns="68589" rIns="68589" bIns="0" rtlCol="0" anchor="ctr"/>
          <a:lstStyle/>
          <a:p>
            <a:pPr marL="173854" lvl="1">
              <a:spcBef>
                <a:spcPts val="450"/>
              </a:spcBef>
              <a:buClr>
                <a:srgbClr val="000000"/>
              </a:buClr>
              <a:buSzPct val="90000"/>
              <a:tabLst>
                <a:tab pos="302459" algn="l"/>
              </a:tabLst>
              <a:defRPr/>
            </a:pPr>
            <a:r>
              <a:rPr lang="en-US" dirty="0" smtClean="0">
                <a:solidFill>
                  <a:schemeClr val="bg1"/>
                </a:solidFill>
                <a:effectLst>
                  <a:outerShdw blurRad="38100" dist="38100" dir="2700000" algn="tl">
                    <a:srgbClr val="000000">
                      <a:alpha val="43137"/>
                    </a:srgbClr>
                  </a:outerShdw>
                </a:effectLst>
              </a:rPr>
              <a:t>Benefits</a:t>
            </a:r>
            <a:endParaRPr lang="en-US" dirty="0">
              <a:solidFill>
                <a:schemeClr val="bg1"/>
              </a:solidFill>
              <a:effectLst>
                <a:outerShdw blurRad="38100" dist="38100" dir="2700000" algn="tl">
                  <a:srgbClr val="000000">
                    <a:alpha val="43137"/>
                  </a:srgbClr>
                </a:outerShdw>
              </a:effectLst>
            </a:endParaRPr>
          </a:p>
        </p:txBody>
      </p:sp>
      <p:sp>
        <p:nvSpPr>
          <p:cNvPr id="28" name="Rectangle 27"/>
          <p:cNvSpPr/>
          <p:nvPr/>
        </p:nvSpPr>
        <p:spPr>
          <a:xfrm>
            <a:off x="445753" y="3891382"/>
            <a:ext cx="4596635" cy="836768"/>
          </a:xfrm>
          <a:prstGeom prst="rect">
            <a:avLst/>
          </a:prstGeom>
        </p:spPr>
        <p:txBody>
          <a:bodyPr wrap="square" lIns="68589" tIns="34295" rIns="68589" bIns="34295">
            <a:spAutoFit/>
          </a:bodyPr>
          <a:lstStyle/>
          <a:p>
            <a:pPr marL="130986" indent="-130986">
              <a:spcBef>
                <a:spcPts val="225"/>
              </a:spcBef>
              <a:buClr>
                <a:schemeClr val="tx2"/>
              </a:buClr>
              <a:buFont typeface="Arial" pitchFamily="34" charset="0"/>
              <a:buChar char="•"/>
            </a:pPr>
            <a:r>
              <a:rPr lang="en-US" sz="1200" dirty="0">
                <a:solidFill>
                  <a:srgbClr val="435153"/>
                </a:solidFill>
              </a:rPr>
              <a:t>The solution helps optimize use of critical collaboration infrastructure and resources.</a:t>
            </a:r>
          </a:p>
          <a:p>
            <a:pPr marL="130986" indent="-130986">
              <a:spcBef>
                <a:spcPts val="225"/>
              </a:spcBef>
              <a:buClr>
                <a:schemeClr val="tx2"/>
              </a:buClr>
              <a:buFont typeface="Arial" pitchFamily="34" charset="0"/>
              <a:buChar char="•"/>
            </a:pPr>
            <a:r>
              <a:rPr lang="en-US" sz="1200" dirty="0">
                <a:solidFill>
                  <a:srgbClr val="435153"/>
                </a:solidFill>
              </a:rPr>
              <a:t>Rapid isolation of problems and accelerated troubleshooting reduce mean time to repair (MTTR).</a:t>
            </a:r>
          </a:p>
        </p:txBody>
      </p:sp>
      <p:sp>
        <p:nvSpPr>
          <p:cNvPr id="29" name="Oval 28"/>
          <p:cNvSpPr/>
          <p:nvPr/>
        </p:nvSpPr>
        <p:spPr>
          <a:xfrm>
            <a:off x="4660639" y="681717"/>
            <a:ext cx="4483361" cy="4482194"/>
          </a:xfrm>
          <a:prstGeom prst="ellipse">
            <a:avLst/>
          </a:prstGeom>
          <a:gradFill>
            <a:gsLst>
              <a:gs pos="0">
                <a:srgbClr val="EBF9FF"/>
              </a:gs>
              <a:gs pos="16000">
                <a:schemeClr val="bg1">
                  <a:alpha val="0"/>
                </a:schemeClr>
              </a:gs>
            </a:gsLst>
            <a:lin ang="0" scaled="0"/>
          </a:gradFill>
          <a:ln>
            <a:noFill/>
          </a:ln>
          <a:effectLst>
            <a:innerShdw blurRad="63500" dist="50800" dir="108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pic>
        <p:nvPicPr>
          <p:cNvPr id="3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auto">
          <a:xfrm>
            <a:off x="5963816" y="1393740"/>
            <a:ext cx="1927070" cy="131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7623" y="2852129"/>
            <a:ext cx="3777395" cy="1060638"/>
          </a:xfrm>
          <a:prstGeom prst="rect">
            <a:avLst/>
          </a:prstGeom>
        </p:spPr>
      </p:pic>
      <p:sp>
        <p:nvSpPr>
          <p:cNvPr id="13" name="Round Same Side Corner Rectangle 12"/>
          <p:cNvSpPr/>
          <p:nvPr/>
        </p:nvSpPr>
        <p:spPr>
          <a:xfrm rot="5400000" flipH="1">
            <a:off x="2267971" y="-790922"/>
            <a:ext cx="293692" cy="4119275"/>
          </a:xfrm>
          <a:prstGeom prst="round2SameRect">
            <a:avLst/>
          </a:prstGeom>
          <a:gradFill>
            <a:gsLst>
              <a:gs pos="0">
                <a:schemeClr val="tx2"/>
              </a:gs>
              <a:gs pos="100000">
                <a:schemeClr val="accent4"/>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68589" tIns="68589" rIns="68589" bIns="0" rtlCol="0" anchor="ctr"/>
          <a:lstStyle/>
          <a:p>
            <a:pPr marL="173854" lvl="1">
              <a:spcBef>
                <a:spcPts val="450"/>
              </a:spcBef>
              <a:buClr>
                <a:srgbClr val="000000"/>
              </a:buClr>
              <a:buSzPct val="90000"/>
              <a:tabLst>
                <a:tab pos="302459" algn="l"/>
              </a:tabLst>
              <a:defRPr/>
            </a:pPr>
            <a:r>
              <a:rPr lang="en-US" dirty="0" smtClean="0">
                <a:solidFill>
                  <a:schemeClr val="bg1"/>
                </a:solidFill>
                <a:effectLst>
                  <a:outerShdw blurRad="38100" dist="38100" dir="2700000" algn="tl">
                    <a:srgbClr val="000000">
                      <a:alpha val="43137"/>
                    </a:srgbClr>
                  </a:outerShdw>
                </a:effectLst>
              </a:rPr>
              <a:t>Assurance: Features</a:t>
            </a:r>
            <a:endParaRPr lang="en-US" dirty="0">
              <a:solidFill>
                <a:schemeClr val="bg1"/>
              </a:solidFill>
              <a:effectLst>
                <a:outerShdw blurRad="38100" dist="38100" dir="2700000" algn="tl">
                  <a:srgbClr val="000000">
                    <a:alpha val="43137"/>
                  </a:srgbClr>
                </a:outerShdw>
              </a:effectLst>
            </a:endParaRPr>
          </a:p>
        </p:txBody>
      </p:sp>
      <p:sp>
        <p:nvSpPr>
          <p:cNvPr id="14" name="Rectangle 13"/>
          <p:cNvSpPr/>
          <p:nvPr/>
        </p:nvSpPr>
        <p:spPr>
          <a:xfrm>
            <a:off x="453180" y="1458064"/>
            <a:ext cx="4013848" cy="992579"/>
          </a:xfrm>
          <a:prstGeom prst="rect">
            <a:avLst/>
          </a:prstGeom>
        </p:spPr>
        <p:txBody>
          <a:bodyPr wrap="square" lIns="68589" tIns="34295" rIns="68589" bIns="34295">
            <a:spAutoFit/>
          </a:bodyPr>
          <a:lstStyle/>
          <a:p>
            <a:pPr marL="214341" indent="-214341">
              <a:buFont typeface="Arial" panose="020B0604020202020204" pitchFamily="34" charset="0"/>
              <a:buChar char="•"/>
            </a:pPr>
            <a:r>
              <a:rPr lang="en-US" sz="1200" dirty="0"/>
              <a:t>System Health Monitoring/Trending [CPU, Memory, Disk]</a:t>
            </a:r>
          </a:p>
          <a:p>
            <a:pPr marL="214341" indent="-214341">
              <a:buFont typeface="Arial" panose="020B0604020202020204" pitchFamily="34" charset="0"/>
              <a:buChar char="•"/>
            </a:pPr>
            <a:r>
              <a:rPr lang="en-US" sz="1200" dirty="0"/>
              <a:t>Voice Services Monitoring [Up/Down status]</a:t>
            </a:r>
          </a:p>
          <a:p>
            <a:pPr marL="214341" indent="-214341">
              <a:buFont typeface="Arial" panose="020B0604020202020204" pitchFamily="34" charset="0"/>
              <a:buChar char="•"/>
            </a:pPr>
            <a:r>
              <a:rPr lang="en-US" sz="1200" dirty="0"/>
              <a:t>Reachability Monitoring</a:t>
            </a:r>
          </a:p>
          <a:p>
            <a:pPr marL="214341" indent="-214341">
              <a:buFont typeface="Arial" panose="020B0604020202020204" pitchFamily="34" charset="0"/>
              <a:buChar char="•"/>
            </a:pPr>
            <a:r>
              <a:rPr lang="en-US" sz="1200" dirty="0"/>
              <a:t>Syslog based alerting (customizable)</a:t>
            </a:r>
          </a:p>
        </p:txBody>
      </p:sp>
    </p:spTree>
    <p:extLst>
      <p:ext uri="{BB962C8B-B14F-4D97-AF65-F5344CB8AC3E}">
        <p14:creationId xmlns:p14="http://schemas.microsoft.com/office/powerpoint/2010/main" val="323690832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Unified CCX : E.164 with Finesse</a:t>
            </a:r>
            <a:endParaRPr lang="en-US" dirty="0"/>
          </a:p>
        </p:txBody>
      </p:sp>
      <p:sp>
        <p:nvSpPr>
          <p:cNvPr id="2" name="Text Placeholder 1"/>
          <p:cNvSpPr>
            <a:spLocks noGrp="1"/>
          </p:cNvSpPr>
          <p:nvPr>
            <p:ph sz="quarter" idx="11"/>
          </p:nvPr>
        </p:nvSpPr>
        <p:spPr>
          <a:xfrm>
            <a:off x="304800" y="1263401"/>
            <a:ext cx="3302243" cy="3213350"/>
          </a:xfrm>
        </p:spPr>
        <p:txBody>
          <a:bodyPr/>
          <a:lstStyle/>
          <a:p>
            <a:r>
              <a:rPr lang="en-US" dirty="0" smtClean="0"/>
              <a:t>Agent Desktop</a:t>
            </a:r>
          </a:p>
          <a:p>
            <a:pPr lvl="1"/>
            <a:r>
              <a:rPr lang="en-US" dirty="0" smtClean="0"/>
              <a:t>Agent extension</a:t>
            </a:r>
          </a:p>
          <a:p>
            <a:pPr lvl="1"/>
            <a:r>
              <a:rPr lang="en-US" dirty="0" smtClean="0"/>
              <a:t>Display of Incoming call </a:t>
            </a:r>
          </a:p>
          <a:p>
            <a:pPr lvl="1"/>
            <a:r>
              <a:rPr lang="en-US" dirty="0" smtClean="0"/>
              <a:t>Phonebook and </a:t>
            </a:r>
            <a:r>
              <a:rPr lang="en-US" dirty="0"/>
              <a:t>K</a:t>
            </a:r>
            <a:r>
              <a:rPr lang="en-US" dirty="0" smtClean="0"/>
              <a:t>eypad</a:t>
            </a:r>
          </a:p>
          <a:p>
            <a:r>
              <a:rPr lang="en-US" dirty="0" smtClean="0"/>
              <a:t>Configuration</a:t>
            </a:r>
          </a:p>
          <a:p>
            <a:pPr lvl="1"/>
            <a:r>
              <a:rPr lang="en-US" dirty="0" smtClean="0"/>
              <a:t>Route point ( Trigger)</a:t>
            </a:r>
          </a:p>
          <a:p>
            <a:pPr lvl="1"/>
            <a:r>
              <a:rPr lang="en-US" dirty="0" smtClean="0"/>
              <a:t>Configuration API for Route Point</a:t>
            </a:r>
          </a:p>
          <a:p>
            <a:r>
              <a:rPr lang="en-US" dirty="0" smtClean="0"/>
              <a:t>Reporting</a:t>
            </a:r>
          </a:p>
          <a:p>
            <a:pPr lvl="1"/>
            <a:r>
              <a:rPr lang="en-US" dirty="0" smtClean="0"/>
              <a:t>DB schema, Intelligence Center</a:t>
            </a:r>
          </a:p>
          <a:p>
            <a:r>
              <a:rPr lang="en-US" dirty="0" smtClean="0"/>
              <a:t>Script Editor</a:t>
            </a:r>
          </a:p>
          <a:p>
            <a:pPr lvl="1"/>
            <a:r>
              <a:rPr lang="en-US" dirty="0" smtClean="0"/>
              <a:t>Call control steps</a:t>
            </a:r>
          </a:p>
          <a:p>
            <a:pPr lvl="1"/>
            <a:endParaRPr lang="en-US" dirty="0" smtClean="0"/>
          </a:p>
        </p:txBody>
      </p:sp>
      <p:sp>
        <p:nvSpPr>
          <p:cNvPr id="6"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32</a:t>
            </a:fld>
            <a:endParaRPr lang="en-US" dirty="0"/>
          </a:p>
        </p:txBody>
      </p:sp>
      <p:sp>
        <p:nvSpPr>
          <p:cNvPr id="7" name="Text Placeholder 1"/>
          <p:cNvSpPr txBox="1">
            <a:spLocks/>
          </p:cNvSpPr>
          <p:nvPr/>
        </p:nvSpPr>
        <p:spPr>
          <a:xfrm>
            <a:off x="5629578" y="1292557"/>
            <a:ext cx="3847508" cy="2844020"/>
          </a:xfrm>
          <a:prstGeom prst="rect">
            <a:avLst/>
          </a:prstGeom>
        </p:spPr>
        <p:txBody>
          <a:bodyPr lIns="91436" tIns="45718" rIns="91436" bIns="45718"/>
          <a:lstStyle>
            <a:lvl1pPr marL="228563" indent="-228563" algn="l" defTabSz="914247"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1"/>
                </a:solidFill>
                <a:latin typeface="+mn-lt"/>
                <a:ea typeface="+mn-ea"/>
                <a:cs typeface="CiscoSans"/>
              </a:defRPr>
            </a:lvl1pPr>
            <a:lvl2pPr marL="479856" indent="-287914" algn="l" defTabSz="914247" rtl="0" eaLnBrk="1" latinLnBrk="0" hangingPunct="1">
              <a:lnSpc>
                <a:spcPct val="95000"/>
              </a:lnSpc>
              <a:spcBef>
                <a:spcPts val="800"/>
              </a:spcBef>
              <a:buClr>
                <a:schemeClr val="tx2"/>
              </a:buClr>
              <a:buFont typeface="Arial"/>
              <a:buChar char="•"/>
              <a:defRPr lang="en-US" sz="1900" kern="1200" dirty="0" smtClean="0">
                <a:solidFill>
                  <a:schemeClr val="tx1"/>
                </a:solidFill>
                <a:latin typeface="+mn-lt"/>
                <a:ea typeface="+mn-ea"/>
                <a:cs typeface="CiscoSans"/>
              </a:defRPr>
            </a:lvl2pPr>
            <a:lvl3pPr marL="575827" indent="-228532" algn="l" defTabSz="914247" rtl="0" eaLnBrk="1" latinLnBrk="0" hangingPunct="1">
              <a:lnSpc>
                <a:spcPct val="95000"/>
              </a:lnSpc>
              <a:spcBef>
                <a:spcPts val="840"/>
              </a:spcBef>
              <a:buFont typeface="Arial"/>
              <a:buChar char="•"/>
              <a:defRPr lang="en-US" sz="1600" kern="1200" dirty="0" smtClean="0">
                <a:solidFill>
                  <a:schemeClr val="tx1"/>
                </a:solidFill>
                <a:latin typeface="+mn-lt"/>
                <a:ea typeface="+mn-ea"/>
                <a:cs typeface="CiscoSans"/>
              </a:defRPr>
            </a:lvl3pPr>
            <a:lvl4pPr marL="671798" indent="-228532" algn="l" defTabSz="914247" rtl="0" eaLnBrk="1" latinLnBrk="0" hangingPunct="1">
              <a:lnSpc>
                <a:spcPct val="95000"/>
              </a:lnSpc>
              <a:spcBef>
                <a:spcPts val="840"/>
              </a:spcBef>
              <a:buFont typeface="Arial"/>
              <a:buChar char="•"/>
              <a:defRPr lang="en-US" sz="1500" kern="1200" dirty="0" smtClean="0">
                <a:solidFill>
                  <a:schemeClr val="tx1"/>
                </a:solidFill>
                <a:latin typeface="+mn-lt"/>
                <a:ea typeface="+mn-ea"/>
                <a:cs typeface="CiscoSans"/>
              </a:defRPr>
            </a:lvl4pPr>
            <a:lvl5pPr marL="767770" indent="-228532" algn="l" defTabSz="914247" rtl="0" eaLnBrk="1" latinLnBrk="0" hangingPunct="1">
              <a:lnSpc>
                <a:spcPct val="95000"/>
              </a:lnSpc>
              <a:spcBef>
                <a:spcPts val="840"/>
              </a:spcBef>
              <a:buFont typeface="Arial"/>
              <a:buChar char="•"/>
              <a:defRPr lang="en-US" sz="1500" kern="1200" dirty="0">
                <a:solidFill>
                  <a:schemeClr val="tx1"/>
                </a:solidFill>
                <a:latin typeface="+mn-lt"/>
                <a:ea typeface="+mn-ea"/>
                <a:cs typeface="CiscoSans"/>
              </a:defRPr>
            </a:lvl5pPr>
            <a:lvl6pPr marL="1151654" indent="-228563" algn="l" defTabSz="914247"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26" indent="-228532" algn="l" defTabSz="914247"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199867" indent="0" algn="l" defTabSz="914247" rtl="0" eaLnBrk="1" latinLnBrk="0" hangingPunct="1">
              <a:spcBef>
                <a:spcPct val="20000"/>
              </a:spcBef>
              <a:buFont typeface="Arial" pitchFamily="34" charset="0"/>
              <a:buNone/>
              <a:defRPr sz="2000" kern="1200">
                <a:solidFill>
                  <a:schemeClr val="tx1"/>
                </a:solidFill>
                <a:latin typeface="+mn-lt"/>
                <a:ea typeface="+mn-ea"/>
                <a:cs typeface="+mn-cs"/>
              </a:defRPr>
            </a:lvl8pPr>
            <a:lvl9pPr marL="3885553" indent="-228563" algn="l" defTabSz="91424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Call Control Group (CTI Port)</a:t>
            </a:r>
          </a:p>
          <a:p>
            <a:r>
              <a:rPr lang="en-US" dirty="0" smtClean="0"/>
              <a:t>Outbound Contact List</a:t>
            </a:r>
          </a:p>
        </p:txBody>
      </p:sp>
      <p:sp>
        <p:nvSpPr>
          <p:cNvPr id="3" name="TextBox 2"/>
          <p:cNvSpPr txBox="1"/>
          <p:nvPr/>
        </p:nvSpPr>
        <p:spPr>
          <a:xfrm>
            <a:off x="408344" y="787197"/>
            <a:ext cx="3013971" cy="3462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68589" tIns="34295" rIns="68589" bIns="34295" rtlCol="0">
            <a:spAutoFit/>
          </a:bodyPr>
          <a:lstStyle/>
          <a:p>
            <a:r>
              <a:rPr lang="en-US" dirty="0" smtClean="0"/>
              <a:t>CCX 10.0</a:t>
            </a:r>
            <a:endParaRPr lang="en-US" dirty="0"/>
          </a:p>
        </p:txBody>
      </p:sp>
      <p:sp>
        <p:nvSpPr>
          <p:cNvPr id="9" name="TextBox 8"/>
          <p:cNvSpPr txBox="1"/>
          <p:nvPr/>
        </p:nvSpPr>
        <p:spPr>
          <a:xfrm>
            <a:off x="5775158" y="804312"/>
            <a:ext cx="3276479" cy="3462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68589" tIns="34295" rIns="68589" bIns="34295" rtlCol="0">
            <a:spAutoFit/>
          </a:bodyPr>
          <a:lstStyle/>
          <a:p>
            <a:r>
              <a:rPr lang="en-US" dirty="0" smtClean="0"/>
              <a:t>CCX 10.5</a:t>
            </a:r>
            <a:endParaRPr lang="en-US" dirty="0"/>
          </a:p>
        </p:txBody>
      </p:sp>
      <p:pic>
        <p:nvPicPr>
          <p:cNvPr id="8" name="Picture 7" descr="j02895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169" y="879075"/>
            <a:ext cx="1989694" cy="3791097"/>
          </a:xfrm>
          <a:prstGeom prst="rect">
            <a:avLst/>
          </a:prstGeom>
        </p:spPr>
      </p:pic>
    </p:spTree>
    <p:extLst>
      <p:ext uri="{BB962C8B-B14F-4D97-AF65-F5344CB8AC3E}">
        <p14:creationId xmlns:p14="http://schemas.microsoft.com/office/powerpoint/2010/main" val="42384916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52400" y="1878699"/>
            <a:ext cx="8915400" cy="1142052"/>
          </a:xfrm>
        </p:spPr>
        <p:txBody>
          <a:bodyPr/>
          <a:lstStyle/>
          <a:p>
            <a:r>
              <a:rPr lang="en-US" sz="4000" dirty="0" smtClean="0">
                <a:effectLst>
                  <a:outerShdw blurRad="38100" dist="38100" dir="2700000" algn="tl">
                    <a:srgbClr val="000000">
                      <a:alpha val="43137"/>
                    </a:srgbClr>
                  </a:outerShdw>
                </a:effectLst>
              </a:rPr>
              <a:t>Unified </a:t>
            </a:r>
            <a:r>
              <a:rPr lang="en-US" sz="4000" dirty="0">
                <a:effectLst>
                  <a:outerShdw blurRad="38100" dist="38100" dir="2700000" algn="tl">
                    <a:srgbClr val="000000">
                      <a:alpha val="43137"/>
                    </a:srgbClr>
                  </a:outerShdw>
                </a:effectLst>
              </a:rPr>
              <a:t>Contact Center </a:t>
            </a:r>
            <a:r>
              <a:rPr lang="en-US" sz="4000" dirty="0" smtClean="0">
                <a:effectLst>
                  <a:outerShdw blurRad="38100" dist="38100" dir="2700000" algn="tl">
                    <a:srgbClr val="000000">
                      <a:alpha val="43137"/>
                    </a:srgbClr>
                  </a:outerShdw>
                </a:effectLst>
              </a:rPr>
              <a:t>Express</a:t>
            </a:r>
            <a:r>
              <a:rPr lang="en-US" dirty="0" smtClean="0">
                <a:effectLst>
                  <a:outerShdw blurRad="38100" dist="38100" dir="2700000" algn="tl">
                    <a:srgbClr val="000000">
                      <a:alpha val="43137"/>
                    </a:srgbClr>
                  </a:outerShdw>
                </a:effectLst>
              </a:rPr>
              <a:t> 10.5(1)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dirty="0">
                <a:solidFill>
                  <a:srgbClr val="FFFFFF"/>
                </a:solidFill>
              </a:rPr>
              <a:t>Extended Value -</a:t>
            </a:r>
            <a:r>
              <a:rPr lang="en-US" dirty="0" smtClean="0">
                <a:solidFill>
                  <a:srgbClr val="FFFFFF"/>
                </a:solidFill>
              </a:rPr>
              <a:t> Workforce </a:t>
            </a:r>
            <a:r>
              <a:rPr lang="en-US" dirty="0">
                <a:solidFill>
                  <a:srgbClr val="FFFFFF"/>
                </a:solidFill>
              </a:rPr>
              <a:t>Optimization 10.5</a:t>
            </a:r>
            <a:endParaRPr lang="en-US" dirty="0"/>
          </a:p>
        </p:txBody>
      </p:sp>
    </p:spTree>
    <p:extLst>
      <p:ext uri="{BB962C8B-B14F-4D97-AF65-F5344CB8AC3E}">
        <p14:creationId xmlns:p14="http://schemas.microsoft.com/office/powerpoint/2010/main" val="42478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a:t>Extend the Value</a:t>
            </a:r>
          </a:p>
        </p:txBody>
      </p:sp>
      <p:sp>
        <p:nvSpPr>
          <p:cNvPr id="3" name="Text Placeholder 2"/>
          <p:cNvSpPr>
            <a:spLocks noGrp="1"/>
          </p:cNvSpPr>
          <p:nvPr>
            <p:ph type="body" sz="quarter" idx="11"/>
          </p:nvPr>
        </p:nvSpPr>
        <p:spPr/>
        <p:txBody>
          <a:bodyPr/>
          <a:lstStyle/>
          <a:p>
            <a:r>
              <a:rPr lang="en-US" b="1" dirty="0"/>
              <a:t>IPv6</a:t>
            </a:r>
          </a:p>
          <a:p>
            <a:pPr marL="257209" indent="-257209">
              <a:buFont typeface="Arial"/>
              <a:buChar char="•"/>
            </a:pPr>
            <a:r>
              <a:rPr lang="en-US" dirty="0"/>
              <a:t>Support for Dual Stack IPv6 helps customer to use the Unified CCX in next generation networks.</a:t>
            </a:r>
          </a:p>
          <a:p>
            <a:r>
              <a:rPr lang="en-US" b="1" dirty="0" smtClean="0"/>
              <a:t>Workforce Optimization</a:t>
            </a:r>
          </a:p>
          <a:p>
            <a:pPr marL="257209" indent="-257209">
              <a:buFont typeface="Arial"/>
              <a:buChar char="•"/>
            </a:pPr>
            <a:r>
              <a:rPr lang="en-US" dirty="0"/>
              <a:t>Improved supervisor </a:t>
            </a:r>
            <a:r>
              <a:rPr lang="en-US" dirty="0" smtClean="0"/>
              <a:t>experience with schedule on mobile and recording controls in Finesse gadget</a:t>
            </a:r>
            <a:endParaRPr lang="en-US" dirty="0"/>
          </a:p>
          <a:p>
            <a:pPr marL="257209" indent="-257209">
              <a:buFont typeface="Arial"/>
              <a:buChar char="•"/>
            </a:pPr>
            <a:r>
              <a:rPr lang="en-US" dirty="0"/>
              <a:t>Better Workforce </a:t>
            </a:r>
            <a:r>
              <a:rPr lang="en-US" dirty="0" smtClean="0"/>
              <a:t>efficiency with multi-channel forecasting capability</a:t>
            </a:r>
            <a:endParaRPr lang="en-US" dirty="0"/>
          </a:p>
          <a:p>
            <a:pPr marL="257209" indent="-257209">
              <a:buFont typeface="Arial"/>
              <a:buChar char="•"/>
            </a:pPr>
            <a:r>
              <a:rPr lang="en-US" dirty="0"/>
              <a:t>Easier </a:t>
            </a:r>
            <a:r>
              <a:rPr lang="en-US" dirty="0" smtClean="0"/>
              <a:t>manageability with eliminated Java dependency.</a:t>
            </a:r>
            <a:endParaRPr lang="en-US" dirty="0"/>
          </a:p>
          <a:p>
            <a:endParaRPr lang="en-US" dirty="0"/>
          </a:p>
        </p:txBody>
      </p:sp>
    </p:spTree>
    <p:extLst>
      <p:ext uri="{BB962C8B-B14F-4D97-AF65-F5344CB8AC3E}">
        <p14:creationId xmlns:p14="http://schemas.microsoft.com/office/powerpoint/2010/main" val="183450066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charset="0"/>
                <a:ea typeface="ＭＳ Ｐゴシック" charset="0"/>
                <a:cs typeface="ＭＳ Ｐゴシック" charset="0"/>
              </a:rPr>
              <a:t>IPv6 Support</a:t>
            </a:r>
            <a:endParaRPr lang="en-GB" dirty="0">
              <a:latin typeface="Arial" charset="0"/>
              <a:ea typeface="ＭＳ Ｐゴシック" charset="0"/>
              <a:cs typeface="ＭＳ Ｐゴシック" charset="0"/>
            </a:endParaRPr>
          </a:p>
        </p:txBody>
      </p:sp>
      <p:sp>
        <p:nvSpPr>
          <p:cNvPr id="23555" name="Text Placeholder 5"/>
          <p:cNvSpPr>
            <a:spLocks noGrp="1"/>
          </p:cNvSpPr>
          <p:nvPr>
            <p:ph sz="quarter" idx="11"/>
          </p:nvPr>
        </p:nvSpPr>
        <p:spPr>
          <a:xfrm>
            <a:off x="304800" y="1077914"/>
            <a:ext cx="8085568" cy="3398837"/>
          </a:xfrm>
        </p:spPr>
        <p:txBody>
          <a:bodyPr>
            <a:noAutofit/>
          </a:bodyPr>
          <a:lstStyle/>
          <a:p>
            <a:pPr>
              <a:spcBef>
                <a:spcPts val="1106"/>
              </a:spcBef>
            </a:pPr>
            <a:r>
              <a:rPr lang="en-US" dirty="0">
                <a:latin typeface="Arial" charset="0"/>
              </a:rPr>
              <a:t>Dual stack support</a:t>
            </a:r>
          </a:p>
          <a:p>
            <a:pPr>
              <a:spcBef>
                <a:spcPts val="1106"/>
              </a:spcBef>
            </a:pPr>
            <a:r>
              <a:rPr lang="en-US" dirty="0">
                <a:latin typeface="Arial" charset="0"/>
              </a:rPr>
              <a:t>Finesse deployments  </a:t>
            </a:r>
          </a:p>
          <a:p>
            <a:pPr>
              <a:spcBef>
                <a:spcPts val="1106"/>
              </a:spcBef>
            </a:pPr>
            <a:r>
              <a:rPr lang="en-US" dirty="0">
                <a:latin typeface="Arial" charset="0"/>
              </a:rPr>
              <a:t>High </a:t>
            </a:r>
            <a:r>
              <a:rPr lang="en-US" dirty="0" smtClean="0">
                <a:latin typeface="Arial" charset="0"/>
              </a:rPr>
              <a:t>Availability</a:t>
            </a:r>
            <a:endParaRPr lang="en-US" dirty="0">
              <a:latin typeface="Arial" charset="0"/>
            </a:endParaRPr>
          </a:p>
          <a:p>
            <a:pPr marL="0" indent="0">
              <a:spcBef>
                <a:spcPts val="1106"/>
              </a:spcBef>
              <a:buNone/>
            </a:pPr>
            <a:r>
              <a:rPr lang="en-US" dirty="0">
                <a:latin typeface="Arial" charset="0"/>
              </a:rPr>
              <a:t>Caveats:  </a:t>
            </a:r>
          </a:p>
          <a:p>
            <a:pPr>
              <a:spcBef>
                <a:spcPts val="1106"/>
              </a:spcBef>
            </a:pPr>
            <a:r>
              <a:rPr lang="en-US" dirty="0">
                <a:latin typeface="Arial" charset="0"/>
              </a:rPr>
              <a:t>IPv4 for </a:t>
            </a:r>
          </a:p>
          <a:p>
            <a:pPr lvl="1">
              <a:spcBef>
                <a:spcPts val="1106"/>
              </a:spcBef>
            </a:pPr>
            <a:r>
              <a:rPr lang="en-US" sz="1500" dirty="0">
                <a:latin typeface="Arial" charset="0"/>
              </a:rPr>
              <a:t>ASR/TTS</a:t>
            </a:r>
          </a:p>
          <a:p>
            <a:pPr lvl="1">
              <a:spcBef>
                <a:spcPts val="1106"/>
              </a:spcBef>
            </a:pPr>
            <a:r>
              <a:rPr lang="en-US" sz="1500" dirty="0">
                <a:latin typeface="Arial" charset="0"/>
              </a:rPr>
              <a:t>MediaSense</a:t>
            </a:r>
          </a:p>
          <a:p>
            <a:pPr lvl="1">
              <a:spcBef>
                <a:spcPts val="1106"/>
              </a:spcBef>
            </a:pPr>
            <a:r>
              <a:rPr lang="en-US" sz="1500" dirty="0">
                <a:latin typeface="Arial" charset="0"/>
              </a:rPr>
              <a:t>WFO</a:t>
            </a:r>
          </a:p>
        </p:txBody>
      </p:sp>
      <p:sp>
        <p:nvSpPr>
          <p:cNvPr id="161"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35</a:t>
            </a:fld>
            <a:endParaRPr lang="en-US" dirty="0"/>
          </a:p>
        </p:txBody>
      </p:sp>
      <p:grpSp>
        <p:nvGrpSpPr>
          <p:cNvPr id="10" name="Group 9"/>
          <p:cNvGrpSpPr/>
          <p:nvPr/>
        </p:nvGrpSpPr>
        <p:grpSpPr>
          <a:xfrm>
            <a:off x="5308576" y="553780"/>
            <a:ext cx="2018692" cy="3026213"/>
            <a:chOff x="7076258" y="738373"/>
            <a:chExt cx="2690888" cy="4034951"/>
          </a:xfrm>
        </p:grpSpPr>
        <p:sp>
          <p:nvSpPr>
            <p:cNvPr id="166" name="Text Box 75"/>
            <p:cNvSpPr txBox="1">
              <a:spLocks noChangeArrowheads="1"/>
            </p:cNvSpPr>
            <p:nvPr/>
          </p:nvSpPr>
          <p:spPr bwMode="auto">
            <a:xfrm>
              <a:off x="7076258" y="738373"/>
              <a:ext cx="2690888" cy="806595"/>
            </a:xfrm>
            <a:prstGeom prst="rect">
              <a:avLst/>
            </a:prstGeom>
            <a:solidFill>
              <a:schemeClr val="accent6">
                <a:lumMod val="60000"/>
                <a:lumOff val="40000"/>
              </a:schemeClr>
            </a:solidFill>
            <a:ln w="38100">
              <a:noFill/>
              <a:miter lim="800000"/>
              <a:headEnd type="none" w="sm" len="sm"/>
              <a:tailEnd/>
            </a:ln>
            <a:effectLst/>
          </p:spPr>
          <p:txBody>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pPr algn="ctr">
                <a:lnSpc>
                  <a:spcPct val="100000"/>
                </a:lnSpc>
                <a:spcBef>
                  <a:spcPct val="50000"/>
                </a:spcBef>
              </a:pPr>
              <a:r>
                <a:rPr lang="en-AU" sz="1400" b="1" dirty="0">
                  <a:solidFill>
                    <a:schemeClr val="bg1"/>
                  </a:solidFill>
                  <a:latin typeface="Helvetica" pitchFamily="-48" charset="0"/>
                </a:rPr>
                <a:t/>
              </a:r>
              <a:br>
                <a:rPr lang="en-AU" sz="1400" b="1" dirty="0">
                  <a:solidFill>
                    <a:schemeClr val="bg1"/>
                  </a:solidFill>
                  <a:latin typeface="Helvetica" pitchFamily="-48" charset="0"/>
                </a:rPr>
              </a:br>
              <a:r>
                <a:rPr lang="en-AU" sz="1400" b="1" dirty="0">
                  <a:solidFill>
                    <a:schemeClr val="bg1"/>
                  </a:solidFill>
                  <a:latin typeface="Helvetica" pitchFamily="-48" charset="0"/>
                </a:rPr>
                <a:t>UCCX</a:t>
              </a:r>
            </a:p>
          </p:txBody>
        </p:sp>
        <p:grpSp>
          <p:nvGrpSpPr>
            <p:cNvPr id="9" name="Group 8"/>
            <p:cNvGrpSpPr/>
            <p:nvPr/>
          </p:nvGrpSpPr>
          <p:grpSpPr>
            <a:xfrm>
              <a:off x="7076258" y="1544968"/>
              <a:ext cx="2690888" cy="3228356"/>
              <a:chOff x="7076258" y="1544968"/>
              <a:chExt cx="2690888" cy="3228356"/>
            </a:xfrm>
          </p:grpSpPr>
          <p:sp>
            <p:nvSpPr>
              <p:cNvPr id="162" name="Line 70"/>
              <p:cNvSpPr>
                <a:spLocks noChangeShapeType="1"/>
              </p:cNvSpPr>
              <p:nvPr/>
            </p:nvSpPr>
            <p:spPr bwMode="auto">
              <a:xfrm flipV="1">
                <a:off x="7973880" y="2620427"/>
                <a:ext cx="895644"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63" name="Line 71"/>
              <p:cNvSpPr>
                <a:spLocks noChangeShapeType="1"/>
              </p:cNvSpPr>
              <p:nvPr/>
            </p:nvSpPr>
            <p:spPr bwMode="auto">
              <a:xfrm>
                <a:off x="9138415" y="1544968"/>
                <a:ext cx="0"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65" name="Text Box 74"/>
              <p:cNvSpPr txBox="1">
                <a:spLocks noChangeArrowheads="1"/>
              </p:cNvSpPr>
              <p:nvPr/>
            </p:nvSpPr>
            <p:spPr bwMode="auto">
              <a:xfrm>
                <a:off x="7076258" y="2173637"/>
                <a:ext cx="1210010" cy="448768"/>
              </a:xfrm>
              <a:prstGeom prst="rect">
                <a:avLst/>
              </a:prstGeom>
              <a:solidFill>
                <a:schemeClr val="accent6">
                  <a:lumMod val="60000"/>
                  <a:lumOff val="40000"/>
                </a:schemeClr>
              </a:solidFill>
              <a:ln w="38100">
                <a:noFill/>
                <a:miter lim="800000"/>
                <a:headEnd type="none" w="sm" len="sm"/>
                <a:tailEnd/>
              </a:ln>
              <a:effectLst/>
            </p:spPr>
            <p:txBody>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pPr>
                  <a:lnSpc>
                    <a:spcPct val="100000"/>
                  </a:lnSpc>
                  <a:spcBef>
                    <a:spcPct val="50000"/>
                  </a:spcBef>
                </a:pPr>
                <a:r>
                  <a:rPr lang="en-AU" sz="1400" b="1" dirty="0">
                    <a:solidFill>
                      <a:schemeClr val="bg1"/>
                    </a:solidFill>
                    <a:latin typeface="Helvetica" pitchFamily="-48" charset="0"/>
                  </a:rPr>
                  <a:t>TCP</a:t>
                </a:r>
              </a:p>
            </p:txBody>
          </p:sp>
          <p:sp>
            <p:nvSpPr>
              <p:cNvPr id="167" name="Line 76"/>
              <p:cNvSpPr>
                <a:spLocks noChangeShapeType="1"/>
              </p:cNvSpPr>
              <p:nvPr/>
            </p:nvSpPr>
            <p:spPr bwMode="auto">
              <a:xfrm flipH="1">
                <a:off x="7614041" y="1544968"/>
                <a:ext cx="1977"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68" name="Text Box 77"/>
              <p:cNvSpPr txBox="1">
                <a:spLocks noChangeArrowheads="1"/>
              </p:cNvSpPr>
              <p:nvPr/>
            </p:nvSpPr>
            <p:spPr bwMode="auto">
              <a:xfrm>
                <a:off x="8557136" y="3249097"/>
                <a:ext cx="1210010" cy="448768"/>
              </a:xfrm>
              <a:prstGeom prst="rect">
                <a:avLst/>
              </a:prstGeom>
              <a:solidFill>
                <a:schemeClr val="accent6">
                  <a:lumMod val="60000"/>
                  <a:lumOff val="40000"/>
                </a:schemeClr>
              </a:solidFill>
              <a:ln w="38100">
                <a:noFill/>
                <a:miter lim="800000"/>
                <a:headEnd type="none" w="sm" len="sm"/>
                <a:tailEnd/>
              </a:ln>
              <a:effectLst/>
            </p:spPr>
            <p:txBody>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pPr>
                  <a:lnSpc>
                    <a:spcPct val="100000"/>
                  </a:lnSpc>
                  <a:spcBef>
                    <a:spcPct val="50000"/>
                  </a:spcBef>
                </a:pPr>
                <a:r>
                  <a:rPr lang="en-AU" sz="1400" b="1" dirty="0">
                    <a:solidFill>
                      <a:schemeClr val="bg1"/>
                    </a:solidFill>
                    <a:latin typeface="Helvetica" pitchFamily="-48" charset="0"/>
                  </a:rPr>
                  <a:t>IPv6</a:t>
                </a:r>
              </a:p>
            </p:txBody>
          </p:sp>
          <p:sp>
            <p:nvSpPr>
              <p:cNvPr id="169" name="Text Box 78"/>
              <p:cNvSpPr txBox="1">
                <a:spLocks noChangeArrowheads="1"/>
              </p:cNvSpPr>
              <p:nvPr/>
            </p:nvSpPr>
            <p:spPr bwMode="auto">
              <a:xfrm>
                <a:off x="8557136" y="2173637"/>
                <a:ext cx="1210010" cy="448768"/>
              </a:xfrm>
              <a:prstGeom prst="rect">
                <a:avLst/>
              </a:prstGeom>
              <a:solidFill>
                <a:schemeClr val="accent6">
                  <a:lumMod val="60000"/>
                  <a:lumOff val="40000"/>
                </a:schemeClr>
              </a:solidFill>
              <a:ln w="38100">
                <a:noFill/>
                <a:miter lim="800000"/>
                <a:headEnd type="none" w="sm" len="sm"/>
                <a:tailEnd/>
              </a:ln>
              <a:effectLst/>
            </p:spPr>
            <p:txBody>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pPr>
                  <a:lnSpc>
                    <a:spcPct val="100000"/>
                  </a:lnSpc>
                  <a:spcBef>
                    <a:spcPct val="50000"/>
                  </a:spcBef>
                </a:pPr>
                <a:r>
                  <a:rPr lang="en-AU" sz="1400" b="1" dirty="0">
                    <a:solidFill>
                      <a:schemeClr val="bg1"/>
                    </a:solidFill>
                    <a:latin typeface="Helvetica" pitchFamily="-48" charset="0"/>
                  </a:rPr>
                  <a:t>UDP</a:t>
                </a:r>
              </a:p>
            </p:txBody>
          </p:sp>
          <p:sp>
            <p:nvSpPr>
              <p:cNvPr id="170" name="Text Box 79"/>
              <p:cNvSpPr txBox="1">
                <a:spLocks noChangeArrowheads="1"/>
              </p:cNvSpPr>
              <p:nvPr/>
            </p:nvSpPr>
            <p:spPr bwMode="auto">
              <a:xfrm>
                <a:off x="7076258" y="4324556"/>
                <a:ext cx="2690888" cy="448768"/>
              </a:xfrm>
              <a:prstGeom prst="rect">
                <a:avLst/>
              </a:prstGeom>
              <a:solidFill>
                <a:schemeClr val="accent6">
                  <a:lumMod val="60000"/>
                  <a:lumOff val="40000"/>
                </a:schemeClr>
              </a:solidFill>
              <a:ln w="38100">
                <a:noFill/>
                <a:miter lim="800000"/>
                <a:headEnd type="none" w="sm" len="sm"/>
                <a:tailEnd/>
              </a:ln>
              <a:effectLst/>
            </p:spPr>
            <p:txBody>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pPr>
                  <a:lnSpc>
                    <a:spcPct val="100000"/>
                  </a:lnSpc>
                  <a:spcBef>
                    <a:spcPct val="50000"/>
                  </a:spcBef>
                </a:pPr>
                <a:r>
                  <a:rPr lang="en-AU" sz="1400" b="1" dirty="0">
                    <a:solidFill>
                      <a:schemeClr val="bg1"/>
                    </a:solidFill>
                    <a:latin typeface="Helvetica" pitchFamily="-48" charset="0"/>
                  </a:rPr>
                  <a:t>Data Link (Ethernet)</a:t>
                </a:r>
              </a:p>
            </p:txBody>
          </p:sp>
          <p:sp>
            <p:nvSpPr>
              <p:cNvPr id="171" name="Line 80"/>
              <p:cNvSpPr>
                <a:spLocks noChangeShapeType="1"/>
              </p:cNvSpPr>
              <p:nvPr/>
            </p:nvSpPr>
            <p:spPr bwMode="auto">
              <a:xfrm flipH="1">
                <a:off x="7614041" y="3699841"/>
                <a:ext cx="0" cy="624715"/>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72" name="Line 81"/>
              <p:cNvSpPr>
                <a:spLocks noChangeShapeType="1"/>
              </p:cNvSpPr>
              <p:nvPr/>
            </p:nvSpPr>
            <p:spPr bwMode="auto">
              <a:xfrm flipH="1">
                <a:off x="7614041" y="2620427"/>
                <a:ext cx="1977"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73" name="Text Box 82"/>
              <p:cNvSpPr txBox="1">
                <a:spLocks noChangeArrowheads="1"/>
              </p:cNvSpPr>
              <p:nvPr/>
            </p:nvSpPr>
            <p:spPr bwMode="auto">
              <a:xfrm>
                <a:off x="7076258" y="3249097"/>
                <a:ext cx="1210010" cy="448768"/>
              </a:xfrm>
              <a:prstGeom prst="rect">
                <a:avLst/>
              </a:prstGeom>
              <a:solidFill>
                <a:schemeClr val="accent6">
                  <a:lumMod val="60000"/>
                  <a:lumOff val="40000"/>
                </a:schemeClr>
              </a:solidFill>
              <a:ln w="38100">
                <a:noFill/>
                <a:miter lim="800000"/>
                <a:headEnd type="none" w="sm" len="sm"/>
                <a:tailEnd/>
              </a:ln>
              <a:effectLst/>
            </p:spPr>
            <p:txBody>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pPr>
                  <a:lnSpc>
                    <a:spcPct val="100000"/>
                  </a:lnSpc>
                  <a:spcBef>
                    <a:spcPct val="50000"/>
                  </a:spcBef>
                </a:pPr>
                <a:r>
                  <a:rPr lang="en-AU" sz="1400" b="1" dirty="0">
                    <a:solidFill>
                      <a:schemeClr val="bg1"/>
                    </a:solidFill>
                    <a:latin typeface="Helvetica" pitchFamily="-48" charset="0"/>
                  </a:rPr>
                  <a:t>IPv4</a:t>
                </a:r>
              </a:p>
            </p:txBody>
          </p:sp>
          <p:sp>
            <p:nvSpPr>
              <p:cNvPr id="174" name="Line 83"/>
              <p:cNvSpPr>
                <a:spLocks noChangeShapeType="1"/>
              </p:cNvSpPr>
              <p:nvPr/>
            </p:nvSpPr>
            <p:spPr bwMode="auto">
              <a:xfrm flipH="1">
                <a:off x="9138415" y="3699841"/>
                <a:ext cx="0" cy="624715"/>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76" name="Line 84"/>
              <p:cNvSpPr>
                <a:spLocks noChangeShapeType="1"/>
              </p:cNvSpPr>
              <p:nvPr/>
            </p:nvSpPr>
            <p:spPr bwMode="auto">
              <a:xfrm flipH="1" flipV="1">
                <a:off x="7973880" y="2620427"/>
                <a:ext cx="895644"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78" name="Line 85"/>
              <p:cNvSpPr>
                <a:spLocks noChangeShapeType="1"/>
              </p:cNvSpPr>
              <p:nvPr/>
            </p:nvSpPr>
            <p:spPr bwMode="auto">
              <a:xfrm>
                <a:off x="9138415" y="2620427"/>
                <a:ext cx="0"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79" name="Line 107"/>
              <p:cNvSpPr>
                <a:spLocks noChangeShapeType="1"/>
              </p:cNvSpPr>
              <p:nvPr/>
            </p:nvSpPr>
            <p:spPr bwMode="auto">
              <a:xfrm>
                <a:off x="9282747" y="1544968"/>
                <a:ext cx="0"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sp>
            <p:nvSpPr>
              <p:cNvPr id="182" name="Line 108"/>
              <p:cNvSpPr>
                <a:spLocks noChangeShapeType="1"/>
              </p:cNvSpPr>
              <p:nvPr/>
            </p:nvSpPr>
            <p:spPr bwMode="auto">
              <a:xfrm>
                <a:off x="7758371" y="1544968"/>
                <a:ext cx="0" cy="628669"/>
              </a:xfrm>
              <a:prstGeom prst="line">
                <a:avLst/>
              </a:prstGeom>
              <a:noFill/>
              <a:ln w="38100">
                <a:solidFill>
                  <a:schemeClr val="accent6">
                    <a:lumMod val="75000"/>
                  </a:schemeClr>
                </a:solidFill>
                <a:round/>
                <a:headEnd type="triangle" w="med" len="med"/>
                <a:tailEnd type="triangle" w="med" len="med"/>
              </a:ln>
              <a:effectLst/>
            </p:spPr>
            <p:txBody>
              <a:bodyPr anchor="ctr">
                <a:spAutoFit/>
              </a:bodyPr>
              <a:lstStyle>
                <a:defPPr>
                  <a:defRPr lang="en-US"/>
                </a:defPPr>
                <a:lvl1pPr algn="l" defTabSz="1450975" rtl="0" fontAlgn="base">
                  <a:spcBef>
                    <a:spcPct val="0"/>
                  </a:spcBef>
                  <a:spcAft>
                    <a:spcPct val="0"/>
                  </a:spcAft>
                  <a:defRPr sz="2900" kern="1200">
                    <a:solidFill>
                      <a:schemeClr val="tx1"/>
                    </a:solidFill>
                    <a:latin typeface="Calibri" pitchFamily="34" charset="0"/>
                    <a:ea typeface="+mn-ea"/>
                    <a:cs typeface="Arial" pitchFamily="34" charset="0"/>
                  </a:defRPr>
                </a:lvl1pPr>
                <a:lvl2pPr marL="725488" indent="-268288" algn="l" defTabSz="1450975" rtl="0" fontAlgn="base">
                  <a:spcBef>
                    <a:spcPct val="0"/>
                  </a:spcBef>
                  <a:spcAft>
                    <a:spcPct val="0"/>
                  </a:spcAft>
                  <a:defRPr sz="2900" kern="1200">
                    <a:solidFill>
                      <a:schemeClr val="tx1"/>
                    </a:solidFill>
                    <a:latin typeface="Calibri" pitchFamily="34" charset="0"/>
                    <a:ea typeface="+mn-ea"/>
                    <a:cs typeface="Arial" pitchFamily="34" charset="0"/>
                  </a:defRPr>
                </a:lvl2pPr>
                <a:lvl3pPr marL="1450975" indent="-536575" algn="l" defTabSz="1450975" rtl="0" fontAlgn="base">
                  <a:spcBef>
                    <a:spcPct val="0"/>
                  </a:spcBef>
                  <a:spcAft>
                    <a:spcPct val="0"/>
                  </a:spcAft>
                  <a:defRPr sz="2900" kern="1200">
                    <a:solidFill>
                      <a:schemeClr val="tx1"/>
                    </a:solidFill>
                    <a:latin typeface="Calibri" pitchFamily="34" charset="0"/>
                    <a:ea typeface="+mn-ea"/>
                    <a:cs typeface="Arial" pitchFamily="34" charset="0"/>
                  </a:defRPr>
                </a:lvl3pPr>
                <a:lvl4pPr marL="2176463" indent="-804863" algn="l" defTabSz="1450975" rtl="0" fontAlgn="base">
                  <a:spcBef>
                    <a:spcPct val="0"/>
                  </a:spcBef>
                  <a:spcAft>
                    <a:spcPct val="0"/>
                  </a:spcAft>
                  <a:defRPr sz="2900" kern="1200">
                    <a:solidFill>
                      <a:schemeClr val="tx1"/>
                    </a:solidFill>
                    <a:latin typeface="Calibri" pitchFamily="34" charset="0"/>
                    <a:ea typeface="+mn-ea"/>
                    <a:cs typeface="Arial" pitchFamily="34" charset="0"/>
                  </a:defRPr>
                </a:lvl4pPr>
                <a:lvl5pPr marL="2901950" indent="-1073150" algn="l" defTabSz="1450975" rtl="0" fontAlgn="base">
                  <a:spcBef>
                    <a:spcPct val="0"/>
                  </a:spcBef>
                  <a:spcAft>
                    <a:spcPct val="0"/>
                  </a:spcAft>
                  <a:defRPr sz="2900" kern="1200">
                    <a:solidFill>
                      <a:schemeClr val="tx1"/>
                    </a:solidFill>
                    <a:latin typeface="Calibri" pitchFamily="34" charset="0"/>
                    <a:ea typeface="+mn-ea"/>
                    <a:cs typeface="Arial" pitchFamily="34" charset="0"/>
                  </a:defRPr>
                </a:lvl5pPr>
                <a:lvl6pPr marL="2286000" algn="l" defTabSz="914400" rtl="0" eaLnBrk="1" latinLnBrk="0" hangingPunct="1">
                  <a:defRPr sz="2900" kern="1200">
                    <a:solidFill>
                      <a:schemeClr val="tx1"/>
                    </a:solidFill>
                    <a:latin typeface="Calibri" pitchFamily="34" charset="0"/>
                    <a:ea typeface="+mn-ea"/>
                    <a:cs typeface="Arial" pitchFamily="34" charset="0"/>
                  </a:defRPr>
                </a:lvl6pPr>
                <a:lvl7pPr marL="2743200" algn="l" defTabSz="914400" rtl="0" eaLnBrk="1" latinLnBrk="0" hangingPunct="1">
                  <a:defRPr sz="2900" kern="1200">
                    <a:solidFill>
                      <a:schemeClr val="tx1"/>
                    </a:solidFill>
                    <a:latin typeface="Calibri" pitchFamily="34" charset="0"/>
                    <a:ea typeface="+mn-ea"/>
                    <a:cs typeface="Arial" pitchFamily="34" charset="0"/>
                  </a:defRPr>
                </a:lvl7pPr>
                <a:lvl8pPr marL="3200400" algn="l" defTabSz="914400" rtl="0" eaLnBrk="1" latinLnBrk="0" hangingPunct="1">
                  <a:defRPr sz="2900" kern="1200">
                    <a:solidFill>
                      <a:schemeClr val="tx1"/>
                    </a:solidFill>
                    <a:latin typeface="Calibri" pitchFamily="34" charset="0"/>
                    <a:ea typeface="+mn-ea"/>
                    <a:cs typeface="Arial" pitchFamily="34" charset="0"/>
                  </a:defRPr>
                </a:lvl8pPr>
                <a:lvl9pPr marL="3657600" algn="l" defTabSz="914400" rtl="0" eaLnBrk="1" latinLnBrk="0" hangingPunct="1">
                  <a:defRPr sz="2900" kern="1200">
                    <a:solidFill>
                      <a:schemeClr val="tx1"/>
                    </a:solidFill>
                    <a:latin typeface="Calibri" pitchFamily="34" charset="0"/>
                    <a:ea typeface="+mn-ea"/>
                    <a:cs typeface="Arial" pitchFamily="34" charset="0"/>
                  </a:defRPr>
                </a:lvl9pPr>
              </a:lstStyle>
              <a:p>
                <a:endParaRPr lang="en-US" sz="1600" dirty="0"/>
              </a:p>
            </p:txBody>
          </p:sp>
        </p:grpSp>
      </p:grpSp>
      <p:sp>
        <p:nvSpPr>
          <p:cNvPr id="8" name="TextBox 7"/>
          <p:cNvSpPr txBox="1"/>
          <p:nvPr/>
        </p:nvSpPr>
        <p:spPr>
          <a:xfrm>
            <a:off x="3658553" y="3729991"/>
            <a:ext cx="5150284" cy="761747"/>
          </a:xfrm>
          <a:prstGeom prst="rect">
            <a:avLst/>
          </a:prstGeom>
          <a:noFill/>
        </p:spPr>
        <p:txBody>
          <a:bodyPr wrap="square" lIns="68589" tIns="34295" rIns="68589" bIns="34295" rtlCol="0">
            <a:spAutoFit/>
          </a:bodyPr>
          <a:lstStyle/>
          <a:p>
            <a:pPr algn="ctr"/>
            <a:r>
              <a:rPr lang="en-AU" sz="1500" dirty="0">
                <a:solidFill>
                  <a:schemeClr val="accent6">
                    <a:lumMod val="75000"/>
                  </a:schemeClr>
                </a:solidFill>
              </a:rPr>
              <a:t>Dual stack in a device means that both IPv4 and IPv6 stacks are enabled:  Applications can talk to both at the same time.</a:t>
            </a:r>
            <a:endParaRPr lang="en-GB" sz="1500" dirty="0">
              <a:solidFill>
                <a:schemeClr val="accent6">
                  <a:lumMod val="75000"/>
                </a:schemeClr>
              </a:solidFill>
            </a:endParaRPr>
          </a:p>
        </p:txBody>
      </p:sp>
    </p:spTree>
    <p:extLst>
      <p:ext uri="{BB962C8B-B14F-4D97-AF65-F5344CB8AC3E}">
        <p14:creationId xmlns:p14="http://schemas.microsoft.com/office/powerpoint/2010/main" val="73545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09550"/>
            <a:ext cx="8513064" cy="765432"/>
          </a:xfrm>
        </p:spPr>
        <p:txBody>
          <a:bodyPr/>
          <a:lstStyle/>
          <a:p>
            <a:r>
              <a:rPr lang="en-US" dirty="0" smtClean="0"/>
              <a:t>Workforce Management 10.5</a:t>
            </a:r>
            <a:endParaRPr lang="en-US" dirty="0"/>
          </a:p>
        </p:txBody>
      </p:sp>
      <p:sp>
        <p:nvSpPr>
          <p:cNvPr id="5" name="Text Placeholder 4"/>
          <p:cNvSpPr>
            <a:spLocks noGrp="1"/>
          </p:cNvSpPr>
          <p:nvPr>
            <p:ph sz="quarter" idx="11"/>
          </p:nvPr>
        </p:nvSpPr>
        <p:spPr>
          <a:xfrm>
            <a:off x="304800" y="1077914"/>
            <a:ext cx="3549747" cy="3398837"/>
          </a:xfrm>
        </p:spPr>
        <p:txBody>
          <a:bodyPr/>
          <a:lstStyle/>
          <a:p>
            <a:pPr marL="1785" indent="0">
              <a:buNone/>
            </a:pPr>
            <a:r>
              <a:rPr lang="en-US" dirty="0"/>
              <a:t>Workforce Management</a:t>
            </a:r>
          </a:p>
          <a:p>
            <a:r>
              <a:rPr lang="en-US" dirty="0"/>
              <a:t>Multi-Channel Forecasting</a:t>
            </a:r>
          </a:p>
          <a:p>
            <a:r>
              <a:rPr lang="en-US" dirty="0"/>
              <a:t>Agent Schedules on </a:t>
            </a:r>
            <a:r>
              <a:rPr lang="en-US" dirty="0" smtClean="0"/>
              <a:t>Mobile</a:t>
            </a:r>
          </a:p>
          <a:p>
            <a:r>
              <a:rPr lang="en-US" dirty="0"/>
              <a:t>Copy/Paste Support for Forecast Edit &amp; </a:t>
            </a:r>
            <a:r>
              <a:rPr lang="en-US" dirty="0" smtClean="0"/>
              <a:t>Distribution</a:t>
            </a:r>
          </a:p>
          <a:p>
            <a:r>
              <a:rPr lang="en-US" dirty="0" smtClean="0"/>
              <a:t>Abandoned Calls Metric in  Agent Schedules</a:t>
            </a:r>
          </a:p>
          <a:p>
            <a:r>
              <a:rPr lang="en-US" dirty="0" smtClean="0"/>
              <a:t>User Interface Refresh</a:t>
            </a:r>
          </a:p>
          <a:p>
            <a:endParaRPr lang="en-US" sz="1600" dirty="0"/>
          </a:p>
        </p:txBody>
      </p:sp>
      <p:sp>
        <p:nvSpPr>
          <p:cNvPr id="7"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36</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013" y="1835094"/>
            <a:ext cx="5263066" cy="2617163"/>
          </a:xfrm>
          <a:prstGeom prst="rect">
            <a:avLst/>
          </a:prstGeom>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388" y="98192"/>
            <a:ext cx="2774113" cy="158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3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09550"/>
            <a:ext cx="8513064" cy="765432"/>
          </a:xfrm>
        </p:spPr>
        <p:txBody>
          <a:bodyPr/>
          <a:lstStyle/>
          <a:p>
            <a:r>
              <a:rPr lang="en-US" dirty="0" smtClean="0"/>
              <a:t>Quality Management 10.5</a:t>
            </a:r>
            <a:endParaRPr lang="en-US" dirty="0"/>
          </a:p>
        </p:txBody>
      </p:sp>
      <p:sp>
        <p:nvSpPr>
          <p:cNvPr id="5" name="Text Placeholder 4"/>
          <p:cNvSpPr>
            <a:spLocks noGrp="1"/>
          </p:cNvSpPr>
          <p:nvPr>
            <p:ph sz="quarter" idx="11"/>
          </p:nvPr>
        </p:nvSpPr>
        <p:spPr>
          <a:xfrm>
            <a:off x="304799" y="1077914"/>
            <a:ext cx="3963373" cy="3398837"/>
          </a:xfrm>
        </p:spPr>
        <p:txBody>
          <a:bodyPr/>
          <a:lstStyle/>
          <a:p>
            <a:pPr marL="57137" indent="0">
              <a:buNone/>
            </a:pPr>
            <a:r>
              <a:rPr lang="en-US" dirty="0"/>
              <a:t>Quality Management</a:t>
            </a:r>
          </a:p>
          <a:p>
            <a:r>
              <a:rPr lang="en-US" sz="1600" dirty="0"/>
              <a:t>Finesse Gadgets for recording controls </a:t>
            </a:r>
          </a:p>
          <a:p>
            <a:r>
              <a:rPr lang="en-US" sz="1600" dirty="0"/>
              <a:t>Live Screen and voice monitoring</a:t>
            </a:r>
          </a:p>
          <a:p>
            <a:r>
              <a:rPr lang="en-US" sz="1600" dirty="0"/>
              <a:t>Eliminate Java Dependency</a:t>
            </a:r>
          </a:p>
          <a:p>
            <a:r>
              <a:rPr lang="en-US" sz="1600" dirty="0"/>
              <a:t>Whisper/Barge-In Feature</a:t>
            </a:r>
          </a:p>
          <a:p>
            <a:r>
              <a:rPr lang="en-US" sz="1600" dirty="0"/>
              <a:t>Points based Evaluations</a:t>
            </a:r>
          </a:p>
          <a:p>
            <a:r>
              <a:rPr lang="en-US" sz="1600" dirty="0"/>
              <a:t>Hyperlink access to recordings</a:t>
            </a:r>
          </a:p>
        </p:txBody>
      </p:sp>
      <p:sp>
        <p:nvSpPr>
          <p:cNvPr id="7" name="Slide Number Placeholder 4"/>
          <p:cNvSpPr>
            <a:spLocks noGrp="1"/>
          </p:cNvSpPr>
          <p:nvPr>
            <p:ph type="sldNum" sz="quarter" idx="4"/>
          </p:nvPr>
        </p:nvSpPr>
        <p:spPr>
          <a:xfrm>
            <a:off x="4354895" y="4888859"/>
            <a:ext cx="383410" cy="274637"/>
          </a:xfrm>
        </p:spPr>
        <p:txBody>
          <a:bodyPr/>
          <a:lstStyle/>
          <a:p>
            <a:fld id="{3945D0FD-48F1-4D72-80C5-FFB60B92A834}" type="slidenum">
              <a:rPr lang="en-US" smtClean="0"/>
              <a:pPr/>
              <a:t>37</a:t>
            </a:fld>
            <a:endParaRPr lang="en-US" dirty="0"/>
          </a:p>
        </p:txBody>
      </p:sp>
      <p:pic>
        <p:nvPicPr>
          <p:cNvPr id="8" name="Picture 7"/>
          <p:cNvPicPr>
            <a:picLocks noChangeAspect="1"/>
          </p:cNvPicPr>
          <p:nvPr/>
        </p:nvPicPr>
        <p:blipFill>
          <a:blip r:embed="rId2"/>
          <a:stretch>
            <a:fillRect/>
          </a:stretch>
        </p:blipFill>
        <p:spPr>
          <a:xfrm>
            <a:off x="4418318" y="674843"/>
            <a:ext cx="4510293" cy="1235582"/>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228" y="2123504"/>
            <a:ext cx="5362891" cy="240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80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9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1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706937" y="1220495"/>
            <a:ext cx="6659808" cy="1030409"/>
            <a:chOff x="381000" y="1128591"/>
            <a:chExt cx="8382000" cy="1005840"/>
          </a:xfrm>
        </p:grpSpPr>
        <p:sp>
          <p:nvSpPr>
            <p:cNvPr id="30" name="Rectangle 29"/>
            <p:cNvSpPr/>
            <p:nvPr/>
          </p:nvSpPr>
          <p:spPr bwMode="auto">
            <a:xfrm>
              <a:off x="381000" y="1128591"/>
              <a:ext cx="1645920" cy="1005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a:noFill/>
              <a:miter lim="800000"/>
              <a:headEnd type="none" w="med" len="med"/>
              <a:tailEnd type="none" w="med" len="med"/>
            </a:ln>
          </p:spPr>
          <p:txBody>
            <a:bodyPr lIns="182880" tIns="91440" rIns="182880" bIns="91440" rtlCol="0" anchor="ctr"/>
            <a:lstStyle/>
            <a:p>
              <a:pPr defTabSz="514329"/>
              <a:r>
                <a:rPr lang="en-US" sz="1400" dirty="0">
                  <a:solidFill>
                    <a:schemeClr val="bg1"/>
                  </a:solidFill>
                  <a:ea typeface="Arial" pitchFamily="-107" charset="0"/>
                  <a:cs typeface="Arial" pitchFamily="-107" charset="0"/>
                  <a:sym typeface="Arial" pitchFamily="-107" charset="0"/>
                </a:rPr>
                <a:t>Flexible</a:t>
              </a:r>
            </a:p>
            <a:p>
              <a:pPr defTabSz="514329"/>
              <a:r>
                <a:rPr lang="en-US" sz="1400" dirty="0">
                  <a:solidFill>
                    <a:schemeClr val="bg1"/>
                  </a:solidFill>
                  <a:ea typeface="Arial" pitchFamily="-107" charset="0"/>
                  <a:cs typeface="Arial" pitchFamily="-107" charset="0"/>
                  <a:sym typeface="Arial" pitchFamily="-107" charset="0"/>
                </a:rPr>
                <a:t>Scalable</a:t>
              </a:r>
            </a:p>
            <a:p>
              <a:pPr defTabSz="514329"/>
              <a:endParaRPr lang="en-US" sz="1400" dirty="0">
                <a:solidFill>
                  <a:schemeClr val="bg1"/>
                </a:solidFill>
                <a:ea typeface="Arial" pitchFamily="-107" charset="0"/>
                <a:cs typeface="Arial" pitchFamily="-107" charset="0"/>
                <a:sym typeface="Arial" pitchFamily="-107" charset="0"/>
              </a:endParaRPr>
            </a:p>
          </p:txBody>
        </p:sp>
        <p:sp>
          <p:nvSpPr>
            <p:cNvPr id="31" name="Rectangle 30"/>
            <p:cNvSpPr/>
            <p:nvPr/>
          </p:nvSpPr>
          <p:spPr bwMode="auto">
            <a:xfrm>
              <a:off x="2026920" y="1128591"/>
              <a:ext cx="6736080" cy="1005840"/>
            </a:xfrm>
            <a:prstGeom prst="rect">
              <a:avLst/>
            </a:prstGeom>
            <a:gradFill flip="none" rotWithShape="1">
              <a:gsLst>
                <a:gs pos="50000">
                  <a:srgbClr val="B9B9BA"/>
                </a:gs>
                <a:gs pos="0">
                  <a:schemeClr val="tx2"/>
                </a:gs>
                <a:gs pos="100000">
                  <a:schemeClr val="tx2">
                    <a:lumMod val="40000"/>
                    <a:lumOff val="60000"/>
                  </a:schemeClr>
                </a:gs>
              </a:gsLst>
              <a:lin ang="16200000" scaled="1"/>
              <a:tileRect/>
            </a:gradFill>
            <a:ln w="12700" cap="flat">
              <a:noFill/>
              <a:miter lim="800000"/>
              <a:headEnd type="none" w="med" len="med"/>
              <a:tailEnd type="none" w="med" len="med"/>
            </a:ln>
          </p:spPr>
          <p:txBody>
            <a:bodyPr lIns="182880" tIns="91440" rIns="182880" bIns="91440" rtlCol="0" anchor="ctr"/>
            <a:lstStyle/>
            <a:p>
              <a:pPr defTabSz="514329"/>
              <a:endParaRPr lang="en-US" sz="1400" dirty="0">
                <a:solidFill>
                  <a:schemeClr val="bg1"/>
                </a:solidFill>
                <a:ea typeface="Arial" pitchFamily="-107" charset="0"/>
                <a:cs typeface="Arial" pitchFamily="-107" charset="0"/>
                <a:sym typeface="Arial" pitchFamily="-107" charset="0"/>
              </a:endParaRPr>
            </a:p>
          </p:txBody>
        </p:sp>
      </p:grpSp>
      <p:grpSp>
        <p:nvGrpSpPr>
          <p:cNvPr id="32" name="Group 31"/>
          <p:cNvGrpSpPr/>
          <p:nvPr/>
        </p:nvGrpSpPr>
        <p:grpSpPr>
          <a:xfrm>
            <a:off x="706937" y="2314421"/>
            <a:ext cx="6675688" cy="1005840"/>
            <a:chOff x="381000" y="2222516"/>
            <a:chExt cx="8382000" cy="1005840"/>
          </a:xfrm>
        </p:grpSpPr>
        <p:sp>
          <p:nvSpPr>
            <p:cNvPr id="33" name="Rectangle 32"/>
            <p:cNvSpPr/>
            <p:nvPr/>
          </p:nvSpPr>
          <p:spPr bwMode="auto">
            <a:xfrm>
              <a:off x="381000" y="2222516"/>
              <a:ext cx="2538744" cy="1005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a:noFill/>
              <a:miter lim="800000"/>
              <a:headEnd type="none" w="med" len="med"/>
              <a:tailEnd type="none" w="med" len="med"/>
            </a:ln>
          </p:spPr>
          <p:txBody>
            <a:bodyPr lIns="182880" tIns="91440" rIns="182880" bIns="91440" rtlCol="0" anchor="ctr"/>
            <a:lstStyle/>
            <a:p>
              <a:pPr defTabSz="514329"/>
              <a:r>
                <a:rPr lang="en-US" sz="1400" dirty="0">
                  <a:solidFill>
                    <a:schemeClr val="bg1"/>
                  </a:solidFill>
                  <a:ea typeface="Arial" pitchFamily="-107" charset="0"/>
                  <a:cs typeface="Arial" pitchFamily="-107" charset="0"/>
                  <a:sym typeface="Arial" pitchFamily="-107" charset="0"/>
                </a:rPr>
                <a:t>Full-Featured</a:t>
              </a:r>
            </a:p>
            <a:p>
              <a:pPr defTabSz="514329"/>
              <a:r>
                <a:rPr lang="en-US" sz="1400" dirty="0">
                  <a:solidFill>
                    <a:schemeClr val="bg1"/>
                  </a:solidFill>
                  <a:ea typeface="Arial" pitchFamily="-107" charset="0"/>
                  <a:cs typeface="Arial" pitchFamily="-107" charset="0"/>
                  <a:sym typeface="Arial" pitchFamily="-107" charset="0"/>
                </a:rPr>
                <a:t>Packaged</a:t>
              </a:r>
            </a:p>
          </p:txBody>
        </p:sp>
        <p:sp>
          <p:nvSpPr>
            <p:cNvPr id="34" name="Rectangle 33"/>
            <p:cNvSpPr/>
            <p:nvPr/>
          </p:nvSpPr>
          <p:spPr bwMode="auto">
            <a:xfrm>
              <a:off x="2026920" y="2222516"/>
              <a:ext cx="6736080" cy="1005840"/>
            </a:xfrm>
            <a:prstGeom prst="rect">
              <a:avLst/>
            </a:prstGeom>
            <a:gradFill flip="none" rotWithShape="1">
              <a:gsLst>
                <a:gs pos="50000">
                  <a:srgbClr val="B9B9BA"/>
                </a:gs>
                <a:gs pos="0">
                  <a:schemeClr val="tx2"/>
                </a:gs>
                <a:gs pos="100000">
                  <a:schemeClr val="tx2">
                    <a:lumMod val="40000"/>
                    <a:lumOff val="60000"/>
                  </a:schemeClr>
                </a:gs>
              </a:gsLst>
              <a:lin ang="16200000" scaled="1"/>
              <a:tileRect/>
            </a:gradFill>
            <a:ln w="12700" cap="flat">
              <a:noFill/>
              <a:miter lim="800000"/>
              <a:headEnd type="none" w="med" len="med"/>
              <a:tailEnd type="none" w="med" len="med"/>
            </a:ln>
          </p:spPr>
          <p:txBody>
            <a:bodyPr lIns="182880" tIns="91440" rIns="182880" bIns="91440" rtlCol="0" anchor="ctr"/>
            <a:lstStyle/>
            <a:p>
              <a:pPr defTabSz="514329"/>
              <a:endParaRPr lang="en-US" sz="1400" dirty="0">
                <a:solidFill>
                  <a:schemeClr val="bg1"/>
                </a:solidFill>
                <a:ea typeface="Arial" pitchFamily="-107" charset="0"/>
                <a:cs typeface="Arial" pitchFamily="-107" charset="0"/>
                <a:sym typeface="Arial" pitchFamily="-107" charset="0"/>
              </a:endParaRPr>
            </a:p>
          </p:txBody>
        </p:sp>
      </p:grpSp>
      <p:grpSp>
        <p:nvGrpSpPr>
          <p:cNvPr id="41" name="Group 40"/>
          <p:cNvGrpSpPr/>
          <p:nvPr/>
        </p:nvGrpSpPr>
        <p:grpSpPr>
          <a:xfrm>
            <a:off x="706935" y="3408347"/>
            <a:ext cx="6678324" cy="1005840"/>
            <a:chOff x="380999" y="3316442"/>
            <a:chExt cx="8382001" cy="1005840"/>
          </a:xfrm>
        </p:grpSpPr>
        <p:sp>
          <p:nvSpPr>
            <p:cNvPr id="42" name="Rectangle 41"/>
            <p:cNvSpPr/>
            <p:nvPr/>
          </p:nvSpPr>
          <p:spPr bwMode="auto">
            <a:xfrm>
              <a:off x="380999" y="3316442"/>
              <a:ext cx="2170994" cy="100584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cap="flat">
              <a:noFill/>
              <a:miter lim="800000"/>
              <a:headEnd type="none" w="med" len="med"/>
              <a:tailEnd type="none" w="med" len="med"/>
            </a:ln>
          </p:spPr>
          <p:txBody>
            <a:bodyPr lIns="182880" tIns="91440" rIns="182880" bIns="91440" rtlCol="0" anchor="ctr"/>
            <a:lstStyle/>
            <a:p>
              <a:pPr defTabSz="514329"/>
              <a:r>
                <a:rPr lang="en-US" sz="1400" dirty="0">
                  <a:solidFill>
                    <a:schemeClr val="bg1"/>
                  </a:solidFill>
                  <a:ea typeface="Arial" pitchFamily="-107" charset="0"/>
                  <a:cs typeface="Arial" pitchFamily="-107" charset="0"/>
                  <a:sym typeface="Arial" pitchFamily="-107" charset="0"/>
                </a:rPr>
                <a:t>All-in-One</a:t>
              </a:r>
            </a:p>
          </p:txBody>
        </p:sp>
        <p:sp>
          <p:nvSpPr>
            <p:cNvPr id="43" name="Rectangle 42"/>
            <p:cNvSpPr/>
            <p:nvPr/>
          </p:nvSpPr>
          <p:spPr bwMode="auto">
            <a:xfrm>
              <a:off x="2026920" y="3316442"/>
              <a:ext cx="6736080" cy="1005840"/>
            </a:xfrm>
            <a:prstGeom prst="rect">
              <a:avLst/>
            </a:prstGeom>
            <a:gradFill flip="none" rotWithShape="1">
              <a:gsLst>
                <a:gs pos="50000">
                  <a:srgbClr val="B9B9BA"/>
                </a:gs>
                <a:gs pos="0">
                  <a:schemeClr val="tx2"/>
                </a:gs>
                <a:gs pos="100000">
                  <a:schemeClr val="tx2">
                    <a:lumMod val="40000"/>
                    <a:lumOff val="60000"/>
                  </a:schemeClr>
                </a:gs>
              </a:gsLst>
              <a:lin ang="16200000" scaled="1"/>
              <a:tileRect/>
            </a:gradFill>
            <a:ln w="12700" cap="flat">
              <a:noFill/>
              <a:miter lim="800000"/>
              <a:headEnd type="none" w="med" len="med"/>
              <a:tailEnd type="none" w="med" len="med"/>
            </a:ln>
          </p:spPr>
          <p:txBody>
            <a:bodyPr lIns="182880" tIns="91440" rIns="182880" bIns="91440" rtlCol="0" anchor="ctr"/>
            <a:lstStyle/>
            <a:p>
              <a:pPr defTabSz="514329"/>
              <a:endParaRPr lang="en-US" sz="1400" dirty="0">
                <a:solidFill>
                  <a:schemeClr val="bg1"/>
                </a:solidFill>
                <a:ea typeface="Arial" pitchFamily="-107" charset="0"/>
                <a:cs typeface="Arial" pitchFamily="-107" charset="0"/>
                <a:sym typeface="Arial" pitchFamily="-107" charset="0"/>
              </a:endParaRPr>
            </a:p>
          </p:txBody>
        </p:sp>
      </p:grpSp>
      <p:sp>
        <p:nvSpPr>
          <p:cNvPr id="44" name="Rectangle 43"/>
          <p:cNvSpPr/>
          <p:nvPr/>
        </p:nvSpPr>
        <p:spPr bwMode="auto">
          <a:xfrm>
            <a:off x="2517807" y="1216763"/>
            <a:ext cx="4846714" cy="101814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2700" cap="flat">
            <a:noFill/>
            <a:miter lim="800000"/>
            <a:headEnd type="none" w="med" len="med"/>
            <a:tailEnd type="none" w="med" len="med"/>
          </a:ln>
        </p:spPr>
        <p:txBody>
          <a:bodyPr lIns="137178" tIns="68589" rIns="137178" bIns="68589" rtlCol="0" anchor="t"/>
          <a:lstStyle/>
          <a:p>
            <a:pPr defTabSz="514329"/>
            <a:r>
              <a:rPr lang="en-US" sz="1200" dirty="0">
                <a:solidFill>
                  <a:schemeClr val="bg1"/>
                </a:solidFill>
                <a:ea typeface="Arial" pitchFamily="-107" charset="0"/>
                <a:cs typeface="Arial" pitchFamily="-107" charset="0"/>
                <a:sym typeface="Arial" pitchFamily="-107" charset="0"/>
              </a:rPr>
              <a:t>Cisco Unified Contact Center Enterprise </a:t>
            </a:r>
          </a:p>
        </p:txBody>
      </p:sp>
      <p:pic>
        <p:nvPicPr>
          <p:cNvPr id="45" name="Picture 44" descr="KK1316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1135" y="1351562"/>
            <a:ext cx="2076280" cy="1182344"/>
          </a:xfrm>
          <a:prstGeom prst="rect">
            <a:avLst/>
          </a:prstGeom>
          <a:noFill/>
          <a:ln>
            <a:noFill/>
          </a:ln>
        </p:spPr>
      </p:pic>
      <p:grpSp>
        <p:nvGrpSpPr>
          <p:cNvPr id="46" name="Group 45"/>
          <p:cNvGrpSpPr/>
          <p:nvPr/>
        </p:nvGrpSpPr>
        <p:grpSpPr>
          <a:xfrm>
            <a:off x="2520190" y="3413624"/>
            <a:ext cx="4833122" cy="1001494"/>
            <a:chOff x="2170046" y="2960701"/>
            <a:chExt cx="3063239" cy="1235102"/>
          </a:xfrm>
        </p:grpSpPr>
        <p:sp>
          <p:nvSpPr>
            <p:cNvPr id="47" name="Rectangle 46"/>
            <p:cNvSpPr/>
            <p:nvPr/>
          </p:nvSpPr>
          <p:spPr bwMode="auto">
            <a:xfrm>
              <a:off x="2170046" y="2960701"/>
              <a:ext cx="3063239" cy="123510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2700" cap="flat">
              <a:noFill/>
              <a:miter lim="800000"/>
              <a:headEnd type="none" w="med" len="med"/>
              <a:tailEnd type="none" w="med" len="med"/>
            </a:ln>
          </p:spPr>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defTabSz="514329"/>
              <a:r>
                <a:rPr lang="en-US" sz="1200" dirty="0">
                  <a:solidFill>
                    <a:schemeClr val="bg1"/>
                  </a:solidFill>
                  <a:ea typeface="Arial" pitchFamily="-107" charset="0"/>
                  <a:cs typeface="Arial" pitchFamily="-107" charset="0"/>
                  <a:sym typeface="Arial" pitchFamily="-107" charset="0"/>
                </a:rPr>
                <a:t>Cisco Unified Contact Center Express </a:t>
              </a:r>
            </a:p>
          </p:txBody>
        </p:sp>
        <p:pic>
          <p:nvPicPr>
            <p:cNvPr id="48" name="Picture 47" descr="KK1399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830" y="3444811"/>
              <a:ext cx="1356157" cy="571429"/>
            </a:xfrm>
            <a:prstGeom prst="rect">
              <a:avLst/>
            </a:prstGeom>
            <a:noFill/>
            <a:ln>
              <a:noFill/>
            </a:ln>
          </p:spPr>
        </p:pic>
      </p:grpSp>
      <p:grpSp>
        <p:nvGrpSpPr>
          <p:cNvPr id="49" name="Group 48"/>
          <p:cNvGrpSpPr/>
          <p:nvPr/>
        </p:nvGrpSpPr>
        <p:grpSpPr>
          <a:xfrm>
            <a:off x="2521768" y="2322668"/>
            <a:ext cx="4854505" cy="985511"/>
            <a:chOff x="3505200" y="2125293"/>
            <a:chExt cx="1728085" cy="771230"/>
          </a:xfrm>
        </p:grpSpPr>
        <p:sp>
          <p:nvSpPr>
            <p:cNvPr id="50" name="Rectangle 49"/>
            <p:cNvSpPr/>
            <p:nvPr/>
          </p:nvSpPr>
          <p:spPr bwMode="auto">
            <a:xfrm>
              <a:off x="3505200" y="2125293"/>
              <a:ext cx="1728085" cy="77123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2700" cap="flat">
              <a:noFill/>
              <a:miter lim="800000"/>
              <a:headEnd type="none" w="med" len="med"/>
              <a:tailEnd type="none" w="med" len="med"/>
            </a:ln>
          </p:spPr>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defTabSz="514329"/>
              <a:r>
                <a:rPr lang="en-US" sz="1200" dirty="0">
                  <a:solidFill>
                    <a:schemeClr val="bg1"/>
                  </a:solidFill>
                  <a:ea typeface="Arial" pitchFamily="-107" charset="0"/>
                  <a:cs typeface="Arial" pitchFamily="-107" charset="0"/>
                  <a:sym typeface="Arial" pitchFamily="-107" charset="0"/>
                </a:rPr>
                <a:t>Packaged Contact Center Enterprise</a:t>
              </a:r>
            </a:p>
          </p:txBody>
        </p:sp>
        <p:pic>
          <p:nvPicPr>
            <p:cNvPr id="51" name="Picture 50" descr="HKL3003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6599" y="2453831"/>
              <a:ext cx="704708" cy="365760"/>
            </a:xfrm>
            <a:prstGeom prst="rect">
              <a:avLst/>
            </a:prstGeom>
            <a:noFill/>
            <a:ln>
              <a:noFill/>
            </a:ln>
          </p:spPr>
        </p:pic>
      </p:grpSp>
      <p:sp>
        <p:nvSpPr>
          <p:cNvPr id="2" name="Title 1"/>
          <p:cNvSpPr>
            <a:spLocks noGrp="1"/>
          </p:cNvSpPr>
          <p:nvPr>
            <p:ph type="ctrTitle"/>
          </p:nvPr>
        </p:nvSpPr>
        <p:spPr/>
        <p:txBody>
          <a:bodyPr/>
          <a:lstStyle/>
          <a:p>
            <a:r>
              <a:rPr lang="en-US" dirty="0"/>
              <a:t>Cisco Customer Collaboration </a:t>
            </a:r>
            <a:r>
              <a:rPr lang="en-US" dirty="0" smtClean="0"/>
              <a:t>Platforms</a:t>
            </a:r>
            <a:endParaRPr lang="en-US" dirty="0"/>
          </a:p>
        </p:txBody>
      </p:sp>
      <p:sp>
        <p:nvSpPr>
          <p:cNvPr id="70" name="Rectangle 69"/>
          <p:cNvSpPr/>
          <p:nvPr/>
        </p:nvSpPr>
        <p:spPr bwMode="auto">
          <a:xfrm>
            <a:off x="5507120" y="1855774"/>
            <a:ext cx="1874520" cy="1725173"/>
          </a:xfrm>
          <a:prstGeom prst="rect">
            <a:avLst/>
          </a:prstGeom>
          <a:gradFill flip="none" rotWithShape="1">
            <a:gsLst>
              <a:gs pos="0">
                <a:schemeClr val="accent5">
                  <a:lumMod val="60000"/>
                  <a:lumOff val="40000"/>
                </a:schemeClr>
              </a:gs>
              <a:gs pos="48000">
                <a:schemeClr val="accent6">
                  <a:lumMod val="75000"/>
                </a:schemeClr>
              </a:gs>
            </a:gsLst>
            <a:lin ang="0" scaled="1"/>
            <a:tileRect/>
          </a:gradFill>
          <a:ln w="12700" cap="flat">
            <a:noFill/>
            <a:miter lim="800000"/>
            <a:headEnd type="none" w="med" len="med"/>
            <a:tailEnd type="none" w="med" len="med"/>
          </a:ln>
        </p:spPr>
        <p:txBody>
          <a:bodyPr rot="0" spcFirstLastPara="0" vertOverflow="overflow" horzOverflow="overflow" vert="horz" wrap="square" lIns="137178" tIns="68589" rIns="137178" bIns="68589" numCol="1" spcCol="0" rtlCol="0" fromWordArt="0" anchor="ctr" anchorCtr="0" forceAA="0" compatLnSpc="1">
            <a:prstTxWarp prst="textNoShape">
              <a:avLst/>
            </a:prstTxWarp>
            <a:noAutofit/>
          </a:bodyPr>
          <a:lstStyle/>
          <a:p>
            <a:pPr defTabSz="514329"/>
            <a:r>
              <a:rPr lang="en-US" sz="1200" dirty="0">
                <a:solidFill>
                  <a:schemeClr val="bg1"/>
                </a:solidFill>
                <a:ea typeface="Arial" pitchFamily="-107" charset="0"/>
                <a:cs typeface="Arial" pitchFamily="-107" charset="0"/>
                <a:sym typeface="Arial" pitchFamily="-107" charset="0"/>
              </a:rPr>
              <a:t>Hosted Collaboration Solution for Contact Center (HCS-CC)</a:t>
            </a:r>
          </a:p>
        </p:txBody>
      </p:sp>
      <p:sp>
        <p:nvSpPr>
          <p:cNvPr id="37" name="Up-Down Arrow 36"/>
          <p:cNvSpPr/>
          <p:nvPr/>
        </p:nvSpPr>
        <p:spPr>
          <a:xfrm>
            <a:off x="7417142" y="1236499"/>
            <a:ext cx="292508" cy="3189653"/>
          </a:xfrm>
          <a:prstGeom prst="upDownArrow">
            <a:avLst/>
          </a:prstGeom>
          <a:solidFill>
            <a:schemeClr val="tx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38" name="TextBox 37"/>
          <p:cNvSpPr txBox="1"/>
          <p:nvPr/>
        </p:nvSpPr>
        <p:spPr>
          <a:xfrm>
            <a:off x="7760382" y="1782955"/>
            <a:ext cx="1383618" cy="1731243"/>
          </a:xfrm>
          <a:prstGeom prst="rect">
            <a:avLst/>
          </a:prstGeom>
          <a:noFill/>
        </p:spPr>
        <p:txBody>
          <a:bodyPr wrap="square" lIns="68589" tIns="34295" rIns="68589" bIns="34295" rtlCol="0">
            <a:spAutoFit/>
          </a:bodyPr>
          <a:lstStyle/>
          <a:p>
            <a:r>
              <a:rPr lang="en-US" dirty="0" smtClean="0"/>
              <a:t>Now providing solution for 20 to 12k seat end-customers</a:t>
            </a:r>
            <a:endParaRPr lang="en-US" dirty="0"/>
          </a:p>
        </p:txBody>
      </p:sp>
      <p:sp>
        <p:nvSpPr>
          <p:cNvPr id="39" name="Rectangle 38"/>
          <p:cNvSpPr/>
          <p:nvPr/>
        </p:nvSpPr>
        <p:spPr bwMode="auto">
          <a:xfrm>
            <a:off x="5513314" y="1220795"/>
            <a:ext cx="1874520" cy="1202115"/>
          </a:xfrm>
          <a:prstGeom prst="rect">
            <a:avLst/>
          </a:prstGeom>
          <a:gradFill flip="none" rotWithShape="1">
            <a:gsLst>
              <a:gs pos="0">
                <a:schemeClr val="accent5">
                  <a:lumMod val="60000"/>
                  <a:lumOff val="40000"/>
                </a:schemeClr>
              </a:gs>
              <a:gs pos="48000">
                <a:schemeClr val="accent6">
                  <a:lumMod val="75000"/>
                </a:schemeClr>
              </a:gs>
            </a:gsLst>
            <a:lin ang="0" scaled="1"/>
            <a:tileRect/>
          </a:gradFill>
          <a:ln w="12700" cap="flat">
            <a:noFill/>
            <a:miter lim="800000"/>
            <a:headEnd type="none" w="med" len="med"/>
            <a:tailEnd type="none" w="med" len="med"/>
          </a:ln>
        </p:spPr>
        <p:txBody>
          <a:bodyPr rot="0" spcFirstLastPara="0" vertOverflow="overflow" horzOverflow="overflow" vert="horz" wrap="square" lIns="137178" tIns="68589" rIns="137178" bIns="68589" numCol="1" spcCol="0" rtlCol="0" fromWordArt="0" anchor="ctr" anchorCtr="0" forceAA="0" compatLnSpc="1">
            <a:prstTxWarp prst="textNoShape">
              <a:avLst/>
            </a:prstTxWarp>
            <a:noAutofit/>
          </a:bodyPr>
          <a:lstStyle/>
          <a:p>
            <a:pPr defTabSz="514329"/>
            <a:endParaRPr lang="en-US" sz="1200" dirty="0">
              <a:solidFill>
                <a:schemeClr val="bg1"/>
              </a:solidFill>
              <a:ea typeface="Arial" pitchFamily="-107" charset="0"/>
              <a:cs typeface="Arial" pitchFamily="-107" charset="0"/>
              <a:sym typeface="Arial" pitchFamily="-107" charset="0"/>
            </a:endParaRPr>
          </a:p>
        </p:txBody>
      </p:sp>
      <p:sp>
        <p:nvSpPr>
          <p:cNvPr id="40" name="Rectangle 39"/>
          <p:cNvSpPr/>
          <p:nvPr/>
        </p:nvSpPr>
        <p:spPr bwMode="auto">
          <a:xfrm>
            <a:off x="5513314" y="3018524"/>
            <a:ext cx="1874520" cy="1397902"/>
          </a:xfrm>
          <a:prstGeom prst="rect">
            <a:avLst/>
          </a:prstGeom>
          <a:gradFill flip="none" rotWithShape="1">
            <a:gsLst>
              <a:gs pos="0">
                <a:schemeClr val="accent5">
                  <a:lumMod val="60000"/>
                  <a:lumOff val="40000"/>
                </a:schemeClr>
              </a:gs>
              <a:gs pos="48000">
                <a:schemeClr val="accent6">
                  <a:lumMod val="75000"/>
                </a:schemeClr>
              </a:gs>
            </a:gsLst>
            <a:lin ang="0" scaled="1"/>
            <a:tileRect/>
          </a:gradFill>
          <a:ln w="12700" cap="flat">
            <a:noFill/>
            <a:miter lim="800000"/>
            <a:headEnd type="none" w="med" len="med"/>
            <a:tailEnd type="none" w="med" len="med"/>
          </a:ln>
        </p:spPr>
        <p:txBody>
          <a:bodyPr rot="0" spcFirstLastPara="0" vertOverflow="overflow" horzOverflow="overflow" vert="horz" wrap="square" lIns="137178" tIns="68589" rIns="137178" bIns="68589" numCol="1" spcCol="0" rtlCol="0" fromWordArt="0" anchor="ctr" anchorCtr="0" forceAA="0" compatLnSpc="1">
            <a:prstTxWarp prst="textNoShape">
              <a:avLst/>
            </a:prstTxWarp>
            <a:noAutofit/>
          </a:bodyPr>
          <a:lstStyle/>
          <a:p>
            <a:pPr defTabSz="514329"/>
            <a:endParaRPr lang="en-US" sz="1200" dirty="0">
              <a:solidFill>
                <a:schemeClr val="bg1"/>
              </a:solidFill>
              <a:ea typeface="Arial" pitchFamily="-107" charset="0"/>
              <a:cs typeface="Arial" pitchFamily="-107" charset="0"/>
              <a:sym typeface="Arial" pitchFamily="-107" charset="0"/>
            </a:endParaRPr>
          </a:p>
        </p:txBody>
      </p:sp>
    </p:spTree>
    <p:extLst>
      <p:ext uri="{BB962C8B-B14F-4D97-AF65-F5344CB8AC3E}">
        <p14:creationId xmlns:p14="http://schemas.microsoft.com/office/powerpoint/2010/main" val="3897738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2"/>
          <p:cNvSpPr>
            <a:spLocks/>
          </p:cNvSpPr>
          <p:nvPr/>
        </p:nvSpPr>
        <p:spPr bwMode="auto">
          <a:xfrm>
            <a:off x="346075" y="1790659"/>
            <a:ext cx="8623300" cy="2084784"/>
          </a:xfrm>
          <a:custGeom>
            <a:avLst/>
            <a:gdLst>
              <a:gd name="T0" fmla="*/ 1157 w 2300"/>
              <a:gd name="T1" fmla="*/ 0 h 640"/>
              <a:gd name="T2" fmla="*/ 23 w 2300"/>
              <a:gd name="T3" fmla="*/ 175 h 640"/>
              <a:gd name="T4" fmla="*/ 2 w 2300"/>
              <a:gd name="T5" fmla="*/ 220 h 640"/>
              <a:gd name="T6" fmla="*/ 2 w 2300"/>
              <a:gd name="T7" fmla="*/ 640 h 640"/>
              <a:gd name="T8" fmla="*/ 2 w 2300"/>
              <a:gd name="T9" fmla="*/ 640 h 640"/>
              <a:gd name="T10" fmla="*/ 23 w 2300"/>
              <a:gd name="T11" fmla="*/ 603 h 640"/>
              <a:gd name="T12" fmla="*/ 1157 w 2300"/>
              <a:gd name="T13" fmla="*/ 428 h 640"/>
              <a:gd name="T14" fmla="*/ 2278 w 2300"/>
              <a:gd name="T15" fmla="*/ 603 h 640"/>
              <a:gd name="T16" fmla="*/ 2298 w 2300"/>
              <a:gd name="T17" fmla="*/ 640 h 640"/>
              <a:gd name="T18" fmla="*/ 2298 w 2300"/>
              <a:gd name="T19" fmla="*/ 640 h 640"/>
              <a:gd name="T20" fmla="*/ 2298 w 2300"/>
              <a:gd name="T21" fmla="*/ 220 h 640"/>
              <a:gd name="T22" fmla="*/ 2278 w 2300"/>
              <a:gd name="T23" fmla="*/ 175 h 640"/>
              <a:gd name="T24" fmla="*/ 1157 w 2300"/>
              <a:gd name="T25"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0" h="640">
                <a:moveTo>
                  <a:pt x="1157" y="0"/>
                </a:moveTo>
                <a:cubicBezTo>
                  <a:pt x="604" y="0"/>
                  <a:pt x="128" y="73"/>
                  <a:pt x="23" y="175"/>
                </a:cubicBezTo>
                <a:cubicBezTo>
                  <a:pt x="7" y="190"/>
                  <a:pt x="0" y="205"/>
                  <a:pt x="2" y="220"/>
                </a:cubicBezTo>
                <a:cubicBezTo>
                  <a:pt x="2" y="640"/>
                  <a:pt x="2" y="640"/>
                  <a:pt x="2" y="640"/>
                </a:cubicBezTo>
                <a:cubicBezTo>
                  <a:pt x="2" y="640"/>
                  <a:pt x="2" y="640"/>
                  <a:pt x="2" y="640"/>
                </a:cubicBezTo>
                <a:cubicBezTo>
                  <a:pt x="3" y="628"/>
                  <a:pt x="10" y="615"/>
                  <a:pt x="23" y="603"/>
                </a:cubicBezTo>
                <a:cubicBezTo>
                  <a:pt x="128" y="501"/>
                  <a:pt x="604" y="428"/>
                  <a:pt x="1157" y="428"/>
                </a:cubicBezTo>
                <a:cubicBezTo>
                  <a:pt x="1704" y="428"/>
                  <a:pt x="2174" y="501"/>
                  <a:pt x="2278" y="603"/>
                </a:cubicBezTo>
                <a:cubicBezTo>
                  <a:pt x="2290" y="615"/>
                  <a:pt x="2297" y="628"/>
                  <a:pt x="2298" y="640"/>
                </a:cubicBezTo>
                <a:cubicBezTo>
                  <a:pt x="2298" y="640"/>
                  <a:pt x="2298" y="640"/>
                  <a:pt x="2298" y="640"/>
                </a:cubicBezTo>
                <a:cubicBezTo>
                  <a:pt x="2298" y="220"/>
                  <a:pt x="2298" y="220"/>
                  <a:pt x="2298" y="220"/>
                </a:cubicBezTo>
                <a:cubicBezTo>
                  <a:pt x="2300" y="205"/>
                  <a:pt x="2293" y="190"/>
                  <a:pt x="2278" y="175"/>
                </a:cubicBezTo>
                <a:cubicBezTo>
                  <a:pt x="2174" y="73"/>
                  <a:pt x="1704" y="0"/>
                  <a:pt x="1157" y="0"/>
                </a:cubicBezTo>
              </a:path>
            </a:pathLst>
          </a:custGeom>
          <a:gradFill flip="none" rotWithShape="1">
            <a:gsLst>
              <a:gs pos="0">
                <a:schemeClr val="accent5">
                  <a:alpha val="22000"/>
                </a:schemeClr>
              </a:gs>
              <a:gs pos="51700">
                <a:srgbClr val="B7D333">
                  <a:alpha val="0"/>
                </a:srgbClr>
              </a:gs>
              <a:gs pos="100000">
                <a:schemeClr val="accent5">
                  <a:alpha val="22000"/>
                </a:schemeClr>
              </a:gs>
            </a:gsLst>
            <a:lin ang="0" scaled="1"/>
            <a:tileRect/>
          </a:gradFill>
          <a:ln>
            <a:noFill/>
          </a:ln>
        </p:spPr>
        <p:txBody>
          <a:bodyPr lIns="82305" tIns="41152" rIns="82305" bIns="41152"/>
          <a:lstStyle/>
          <a:p>
            <a:pPr>
              <a:defRPr/>
            </a:pPr>
            <a:endParaRPr lang="en-US" dirty="0">
              <a:latin typeface="+mn-lt"/>
              <a:ea typeface="+mn-ea"/>
            </a:endParaRPr>
          </a:p>
        </p:txBody>
      </p:sp>
      <p:sp>
        <p:nvSpPr>
          <p:cNvPr id="51202" name="Title 1"/>
          <p:cNvSpPr>
            <a:spLocks noGrp="1"/>
          </p:cNvSpPr>
          <p:nvPr>
            <p:ph type="title"/>
          </p:nvPr>
        </p:nvSpPr>
        <p:spPr/>
        <p:txBody>
          <a:bodyPr/>
          <a:lstStyle/>
          <a:p>
            <a:r>
              <a:rPr lang="en-US" smtClean="0"/>
              <a:t>Cisco Unified Contact Center Express</a:t>
            </a:r>
            <a:endParaRPr lang="en-US" dirty="0" smtClean="0"/>
          </a:p>
        </p:txBody>
      </p:sp>
      <p:sp>
        <p:nvSpPr>
          <p:cNvPr id="35845" name="AutoShape 5"/>
          <p:cNvSpPr>
            <a:spLocks noChangeAspect="1" noChangeArrowheads="1" noTextEdit="1"/>
          </p:cNvSpPr>
          <p:nvPr/>
        </p:nvSpPr>
        <p:spPr bwMode="auto">
          <a:xfrm>
            <a:off x="201616" y="465537"/>
            <a:ext cx="8616951" cy="2396728"/>
          </a:xfrm>
          <a:prstGeom prst="rect">
            <a:avLst/>
          </a:prstGeom>
          <a:noFill/>
          <a:ln w="9525">
            <a:noFill/>
            <a:miter lim="800000"/>
            <a:headEnd/>
            <a:tailEnd/>
          </a:ln>
        </p:spPr>
        <p:txBody>
          <a:bodyPr lIns="82305" tIns="41152" rIns="82305" bIns="41152"/>
          <a:lstStyle/>
          <a:p>
            <a:endParaRPr lang="en-US"/>
          </a:p>
        </p:txBody>
      </p:sp>
      <p:grpSp>
        <p:nvGrpSpPr>
          <p:cNvPr id="5" name="Group 41"/>
          <p:cNvGrpSpPr>
            <a:grpSpLocks/>
          </p:cNvGrpSpPr>
          <p:nvPr/>
        </p:nvGrpSpPr>
        <p:grpSpPr bwMode="auto">
          <a:xfrm>
            <a:off x="358781" y="2414264"/>
            <a:ext cx="8602663" cy="2474117"/>
            <a:chOff x="358140" y="3177742"/>
            <a:chExt cx="8603091" cy="3418951"/>
          </a:xfrm>
          <a:solidFill>
            <a:schemeClr val="accent5">
              <a:lumMod val="20000"/>
              <a:lumOff val="80000"/>
              <a:alpha val="66000"/>
            </a:schemeClr>
          </a:solidFill>
        </p:grpSpPr>
        <p:sp>
          <p:nvSpPr>
            <p:cNvPr id="15" name="TextBox 14"/>
            <p:cNvSpPr txBox="1"/>
            <p:nvPr/>
          </p:nvSpPr>
          <p:spPr>
            <a:xfrm>
              <a:off x="3123698" y="5438395"/>
              <a:ext cx="3008218" cy="1158298"/>
            </a:xfrm>
            <a:prstGeom prst="roundRect">
              <a:avLst/>
            </a:prstGeom>
            <a:grpFill/>
            <a:ln>
              <a:noFill/>
              <a:headEnd/>
              <a:tailEnd/>
            </a:ln>
          </p:spPr>
          <p:style>
            <a:lnRef idx="2">
              <a:schemeClr val="accent5"/>
            </a:lnRef>
            <a:fillRef idx="1">
              <a:schemeClr val="lt1"/>
            </a:fillRef>
            <a:effectRef idx="0">
              <a:schemeClr val="accent5"/>
            </a:effectRef>
            <a:fontRef idx="minor">
              <a:schemeClr val="dk1"/>
            </a:fontRef>
          </p:style>
          <p:txBody>
            <a:bodyPr anchor="ctr"/>
            <a:lstStyle>
              <a:defPPr>
                <a:defRPr lang="en-US"/>
              </a:defPPr>
              <a:lvl1pPr>
                <a:defRPr>
                  <a:solidFill>
                    <a:schemeClr val="bg1"/>
                  </a:solidFill>
                  <a:latin typeface="Arial" pitchFamily="-110" charset="0"/>
                  <a:ea typeface="Arial" pitchFamily="-110" charset="0"/>
                  <a:cs typeface="Arial" pitchFamily="-110" charset="0"/>
                </a:defRPr>
              </a:lvl1pPr>
            </a:lstStyle>
            <a:p>
              <a:pPr algn="ctr"/>
              <a:r>
                <a:rPr lang="en-US" sz="1400" dirty="0">
                  <a:solidFill>
                    <a:schemeClr val="tx1"/>
                  </a:solidFill>
                </a:rPr>
                <a:t>All in One Solution</a:t>
              </a:r>
            </a:p>
            <a:p>
              <a:pPr algn="ctr"/>
              <a:r>
                <a:rPr lang="en-US" sz="1400" dirty="0">
                  <a:solidFill>
                    <a:schemeClr val="tx1"/>
                  </a:solidFill>
                </a:rPr>
                <a:t>Easy to Deploy </a:t>
              </a:r>
            </a:p>
            <a:p>
              <a:pPr algn="ctr"/>
              <a:r>
                <a:rPr lang="en-US" sz="1400" dirty="0">
                  <a:solidFill>
                    <a:schemeClr val="tx1"/>
                  </a:solidFill>
                </a:rPr>
                <a:t>Easy to Use</a:t>
              </a:r>
            </a:p>
          </p:txBody>
        </p:sp>
        <p:grpSp>
          <p:nvGrpSpPr>
            <p:cNvPr id="6" name="Group 28"/>
            <p:cNvGrpSpPr>
              <a:grpSpLocks/>
            </p:cNvGrpSpPr>
            <p:nvPr/>
          </p:nvGrpSpPr>
          <p:grpSpPr bwMode="auto">
            <a:xfrm>
              <a:off x="358140" y="3177742"/>
              <a:ext cx="8603091" cy="2971598"/>
              <a:chOff x="358140" y="3124402"/>
              <a:chExt cx="8603091" cy="2971598"/>
            </a:xfrm>
            <a:grpFill/>
          </p:grpSpPr>
          <p:sp>
            <p:nvSpPr>
              <p:cNvPr id="19" name="Freeform 16"/>
              <p:cNvSpPr>
                <a:spLocks/>
              </p:cNvSpPr>
              <p:nvPr/>
            </p:nvSpPr>
            <p:spPr bwMode="auto">
              <a:xfrm>
                <a:off x="358140" y="3124402"/>
                <a:ext cx="2835416" cy="2971598"/>
              </a:xfrm>
              <a:custGeom>
                <a:avLst/>
                <a:gdLst>
                  <a:gd name="T0" fmla="*/ 0 w 1057"/>
                  <a:gd name="T1" fmla="*/ 0 h 636"/>
                  <a:gd name="T2" fmla="*/ 0 w 1057"/>
                  <a:gd name="T3" fmla="*/ 424 h 636"/>
                  <a:gd name="T4" fmla="*/ 856 w 1057"/>
                  <a:gd name="T5" fmla="*/ 636 h 636"/>
                  <a:gd name="T6" fmla="*/ 1057 w 1057"/>
                  <a:gd name="T7" fmla="*/ 428 h 636"/>
                  <a:gd name="T8" fmla="*/ 856 w 1057"/>
                  <a:gd name="T9" fmla="*/ 212 h 636"/>
                  <a:gd name="T10" fmla="*/ 0 w 1057"/>
                  <a:gd name="T11" fmla="*/ 0 h 636"/>
                </a:gdLst>
                <a:ahLst/>
                <a:cxnLst>
                  <a:cxn ang="0">
                    <a:pos x="T0" y="T1"/>
                  </a:cxn>
                  <a:cxn ang="0">
                    <a:pos x="T2" y="T3"/>
                  </a:cxn>
                  <a:cxn ang="0">
                    <a:pos x="T4" y="T5"/>
                  </a:cxn>
                  <a:cxn ang="0">
                    <a:pos x="T6" y="T7"/>
                  </a:cxn>
                  <a:cxn ang="0">
                    <a:pos x="T8" y="T9"/>
                  </a:cxn>
                  <a:cxn ang="0">
                    <a:pos x="T10" y="T11"/>
                  </a:cxn>
                </a:cxnLst>
                <a:rect l="0" t="0" r="r" b="b"/>
                <a:pathLst>
                  <a:path w="1057" h="636">
                    <a:moveTo>
                      <a:pt x="0" y="0"/>
                    </a:moveTo>
                    <a:cubicBezTo>
                      <a:pt x="0" y="424"/>
                      <a:pt x="0" y="424"/>
                      <a:pt x="0" y="424"/>
                    </a:cubicBezTo>
                    <a:cubicBezTo>
                      <a:pt x="0" y="527"/>
                      <a:pt x="359" y="616"/>
                      <a:pt x="856" y="636"/>
                    </a:cubicBezTo>
                    <a:cubicBezTo>
                      <a:pt x="1057" y="428"/>
                      <a:pt x="1057" y="428"/>
                      <a:pt x="1057" y="428"/>
                    </a:cubicBezTo>
                    <a:cubicBezTo>
                      <a:pt x="856" y="212"/>
                      <a:pt x="856" y="212"/>
                      <a:pt x="856" y="212"/>
                    </a:cubicBezTo>
                    <a:cubicBezTo>
                      <a:pt x="359" y="192"/>
                      <a:pt x="0" y="103"/>
                      <a:pt x="0" y="0"/>
                    </a:cubicBezTo>
                  </a:path>
                </a:pathLst>
              </a:custGeom>
              <a:grpFill/>
              <a:ln w="9525">
                <a:noFill/>
                <a:round/>
                <a:headEnd/>
                <a:tailEnd/>
              </a:ln>
              <a:effectLst>
                <a:outerShdw dist="23000" dir="5400000" rotWithShape="0">
                  <a:srgbClr val="808080">
                    <a:alpha val="34999"/>
                  </a:srgbClr>
                </a:outerShdw>
              </a:effectLst>
            </p:spPr>
            <p:txBody>
              <a:bodyPr anchor="ctr"/>
              <a:lstStyle/>
              <a:p>
                <a:endParaRPr lang="en-US" dirty="0">
                  <a:solidFill>
                    <a:schemeClr val="bg1"/>
                  </a:solidFill>
                  <a:latin typeface="Arial" pitchFamily="-110" charset="0"/>
                  <a:ea typeface="Arial" pitchFamily="-110" charset="0"/>
                  <a:cs typeface="Arial" pitchFamily="-110" charset="0"/>
                </a:endParaRPr>
              </a:p>
            </p:txBody>
          </p:sp>
          <p:sp>
            <p:nvSpPr>
              <p:cNvPr id="20" name="Freeform 17"/>
              <p:cNvSpPr>
                <a:spLocks/>
              </p:cNvSpPr>
              <p:nvPr/>
            </p:nvSpPr>
            <p:spPr bwMode="auto">
              <a:xfrm>
                <a:off x="6125815" y="3124402"/>
                <a:ext cx="2835416" cy="2971598"/>
              </a:xfrm>
              <a:custGeom>
                <a:avLst/>
                <a:gdLst>
                  <a:gd name="T0" fmla="*/ 1057 w 1057"/>
                  <a:gd name="T1" fmla="*/ 0 h 636"/>
                  <a:gd name="T2" fmla="*/ 201 w 1057"/>
                  <a:gd name="T3" fmla="*/ 212 h 636"/>
                  <a:gd name="T4" fmla="*/ 0 w 1057"/>
                  <a:gd name="T5" fmla="*/ 428 h 636"/>
                  <a:gd name="T6" fmla="*/ 201 w 1057"/>
                  <a:gd name="T7" fmla="*/ 636 h 636"/>
                  <a:gd name="T8" fmla="*/ 1057 w 1057"/>
                  <a:gd name="T9" fmla="*/ 424 h 636"/>
                  <a:gd name="T10" fmla="*/ 1057 w 1057"/>
                  <a:gd name="T11" fmla="*/ 0 h 636"/>
                </a:gdLst>
                <a:ahLst/>
                <a:cxnLst>
                  <a:cxn ang="0">
                    <a:pos x="T0" y="T1"/>
                  </a:cxn>
                  <a:cxn ang="0">
                    <a:pos x="T2" y="T3"/>
                  </a:cxn>
                  <a:cxn ang="0">
                    <a:pos x="T4" y="T5"/>
                  </a:cxn>
                  <a:cxn ang="0">
                    <a:pos x="T6" y="T7"/>
                  </a:cxn>
                  <a:cxn ang="0">
                    <a:pos x="T8" y="T9"/>
                  </a:cxn>
                  <a:cxn ang="0">
                    <a:pos x="T10" y="T11"/>
                  </a:cxn>
                </a:cxnLst>
                <a:rect l="0" t="0" r="r" b="b"/>
                <a:pathLst>
                  <a:path w="1057" h="636">
                    <a:moveTo>
                      <a:pt x="1057" y="0"/>
                    </a:moveTo>
                    <a:cubicBezTo>
                      <a:pt x="1057" y="103"/>
                      <a:pt x="698" y="192"/>
                      <a:pt x="201" y="212"/>
                    </a:cubicBezTo>
                    <a:cubicBezTo>
                      <a:pt x="0" y="428"/>
                      <a:pt x="0" y="428"/>
                      <a:pt x="0" y="428"/>
                    </a:cubicBezTo>
                    <a:cubicBezTo>
                      <a:pt x="201" y="636"/>
                      <a:pt x="201" y="636"/>
                      <a:pt x="201" y="636"/>
                    </a:cubicBezTo>
                    <a:cubicBezTo>
                      <a:pt x="698" y="616"/>
                      <a:pt x="1057" y="527"/>
                      <a:pt x="1057" y="424"/>
                    </a:cubicBezTo>
                    <a:cubicBezTo>
                      <a:pt x="1057" y="0"/>
                      <a:pt x="1057" y="0"/>
                      <a:pt x="1057" y="0"/>
                    </a:cubicBezTo>
                  </a:path>
                </a:pathLst>
              </a:custGeom>
              <a:grpFill/>
              <a:ln w="9525">
                <a:noFill/>
                <a:round/>
                <a:headEnd/>
                <a:tailEnd/>
              </a:ln>
              <a:effectLst>
                <a:outerShdw dist="23000" dir="5400000" rotWithShape="0">
                  <a:srgbClr val="808080">
                    <a:alpha val="34999"/>
                  </a:srgbClr>
                </a:outerShdw>
              </a:effectLst>
            </p:spPr>
            <p:txBody>
              <a:bodyPr anchor="ctr"/>
              <a:lstStyle/>
              <a:p>
                <a:endParaRPr lang="en-US" dirty="0">
                  <a:solidFill>
                    <a:schemeClr val="bg1"/>
                  </a:solidFill>
                  <a:latin typeface="Arial" pitchFamily="-110" charset="0"/>
                  <a:ea typeface="Arial" pitchFamily="-110" charset="0"/>
                  <a:cs typeface="Arial" pitchFamily="-110" charset="0"/>
                </a:endParaRPr>
              </a:p>
            </p:txBody>
          </p:sp>
        </p:grpSp>
      </p:grpSp>
      <p:pic>
        <p:nvPicPr>
          <p:cNvPr id="41" name="Picture 40" descr="KK13995.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50511" y="3483154"/>
            <a:ext cx="2419876" cy="881723"/>
          </a:xfrm>
          <a:prstGeom prst="rect">
            <a:avLst/>
          </a:prstGeom>
          <a:noFill/>
          <a:ln>
            <a:noFill/>
          </a:ln>
        </p:spPr>
      </p:pic>
      <p:grpSp>
        <p:nvGrpSpPr>
          <p:cNvPr id="2" name="Group 1"/>
          <p:cNvGrpSpPr/>
          <p:nvPr/>
        </p:nvGrpSpPr>
        <p:grpSpPr>
          <a:xfrm>
            <a:off x="533401" y="3012203"/>
            <a:ext cx="8153400" cy="628650"/>
            <a:chOff x="-76200" y="3969213"/>
            <a:chExt cx="8153400" cy="628650"/>
          </a:xfrm>
        </p:grpSpPr>
        <p:sp>
          <p:nvSpPr>
            <p:cNvPr id="33" name="Rounded Rectangle 32"/>
            <p:cNvSpPr>
              <a:spLocks noChangeArrowheads="1"/>
            </p:cNvSpPr>
            <p:nvPr/>
          </p:nvSpPr>
          <p:spPr bwMode="auto">
            <a:xfrm>
              <a:off x="-76200" y="3969213"/>
              <a:ext cx="8153400" cy="628650"/>
            </a:xfrm>
            <a:prstGeom prst="roundRect">
              <a:avLst>
                <a:gd name="adj" fmla="val 6977"/>
              </a:avLst>
            </a:prstGeom>
            <a:solidFill>
              <a:srgbClr val="52A5C3"/>
            </a:solidFill>
            <a:ln w="9525">
              <a:solidFill>
                <a:schemeClr val="tx2"/>
              </a:solidFill>
              <a:round/>
              <a:headEnd/>
              <a:tailEnd/>
            </a:ln>
            <a:effectLst>
              <a:outerShdw dist="23000" dir="5400000" rotWithShape="0">
                <a:srgbClr val="808080">
                  <a:alpha val="34999"/>
                </a:srgbClr>
              </a:outerShdw>
            </a:effectLst>
          </p:spPr>
          <p:txBody>
            <a:bodyPr anchor="ctr"/>
            <a:lstStyle/>
            <a:p>
              <a:pPr>
                <a:defRPr/>
              </a:pPr>
              <a:r>
                <a:rPr lang="en-US" dirty="0" smtClean="0">
                  <a:solidFill>
                    <a:srgbClr val="FFFFFF"/>
                  </a:solidFill>
                  <a:latin typeface="Arial" pitchFamily="-110" charset="0"/>
                  <a:ea typeface="Arial" pitchFamily="-110" charset="0"/>
                  <a:cs typeface="Arial" pitchFamily="-110" charset="0"/>
                </a:rPr>
                <a:t>Application Platform</a:t>
              </a:r>
              <a:endParaRPr lang="en-US" dirty="0">
                <a:solidFill>
                  <a:srgbClr val="FFFFFF"/>
                </a:solidFill>
                <a:latin typeface="Arial" pitchFamily="-110" charset="0"/>
                <a:ea typeface="Arial" pitchFamily="-110" charset="0"/>
                <a:cs typeface="Arial" pitchFamily="-110" charset="0"/>
              </a:endParaRPr>
            </a:p>
          </p:txBody>
        </p:sp>
        <p:sp>
          <p:nvSpPr>
            <p:cNvPr id="35" name="Rounded Rectangle 27"/>
            <p:cNvSpPr>
              <a:spLocks noChangeArrowheads="1"/>
            </p:cNvSpPr>
            <p:nvPr/>
          </p:nvSpPr>
          <p:spPr bwMode="auto">
            <a:xfrm>
              <a:off x="5446473" y="4026363"/>
              <a:ext cx="2566518" cy="23317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b" anchorCtr="1"/>
            <a:lstStyle/>
            <a:p>
              <a:pPr algn="ctr">
                <a:defRPr/>
              </a:pPr>
              <a:endParaRPr lang="en-US" sz="1300" dirty="0">
                <a:solidFill>
                  <a:srgbClr val="FFFFFF"/>
                </a:solidFill>
                <a:latin typeface="Arial" pitchFamily="-110" charset="0"/>
                <a:ea typeface="Arial" pitchFamily="-110" charset="0"/>
                <a:cs typeface="Arial" pitchFamily="-110" charset="0"/>
              </a:endParaRPr>
            </a:p>
            <a:p>
              <a:pPr algn="ctr">
                <a:defRPr/>
              </a:pPr>
              <a:r>
                <a:rPr lang="en-US" sz="1100" dirty="0">
                  <a:solidFill>
                    <a:srgbClr val="FFFFFF"/>
                  </a:solidFill>
                  <a:latin typeface="Arial" pitchFamily="-110" charset="0"/>
                  <a:ea typeface="Arial" pitchFamily="-110" charset="0"/>
                  <a:cs typeface="Arial" pitchFamily="-110" charset="0"/>
                </a:rPr>
                <a:t>Unified Communications Manager</a:t>
              </a:r>
            </a:p>
          </p:txBody>
        </p:sp>
        <p:sp>
          <p:nvSpPr>
            <p:cNvPr id="36" name="Rounded Rectangle 27"/>
            <p:cNvSpPr>
              <a:spLocks noChangeArrowheads="1"/>
            </p:cNvSpPr>
            <p:nvPr/>
          </p:nvSpPr>
          <p:spPr bwMode="auto">
            <a:xfrm>
              <a:off x="2586952" y="4313076"/>
              <a:ext cx="5439721" cy="26068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b" anchorCtr="1"/>
            <a:lstStyle/>
            <a:p>
              <a:pPr algn="ctr"/>
              <a:endParaRPr lang="en-US" sz="1300" dirty="0">
                <a:solidFill>
                  <a:srgbClr val="FFFFFF"/>
                </a:solidFill>
                <a:latin typeface="Arial" pitchFamily="-110" charset="0"/>
                <a:ea typeface="Arial" pitchFamily="-110" charset="0"/>
                <a:cs typeface="Arial" pitchFamily="-110" charset="0"/>
              </a:endParaRPr>
            </a:p>
            <a:p>
              <a:pPr algn="ctr"/>
              <a:endParaRPr lang="en-US" sz="1300" dirty="0">
                <a:solidFill>
                  <a:srgbClr val="FFFFFF"/>
                </a:solidFill>
                <a:latin typeface="Arial" pitchFamily="-110" charset="0"/>
                <a:ea typeface="Arial" pitchFamily="-110" charset="0"/>
                <a:cs typeface="Arial" pitchFamily="-110" charset="0"/>
              </a:endParaRPr>
            </a:p>
            <a:p>
              <a:pPr algn="ctr"/>
              <a:endParaRPr lang="en-US" sz="1300" dirty="0">
                <a:solidFill>
                  <a:srgbClr val="FFFFFF"/>
                </a:solidFill>
                <a:latin typeface="Arial" pitchFamily="-110" charset="0"/>
                <a:ea typeface="Arial" pitchFamily="-110" charset="0"/>
                <a:cs typeface="Arial" pitchFamily="-110" charset="0"/>
              </a:endParaRPr>
            </a:p>
            <a:p>
              <a:pPr algn="ctr"/>
              <a:endParaRPr lang="en-US" sz="1300" dirty="0">
                <a:solidFill>
                  <a:srgbClr val="FFFFFF"/>
                </a:solidFill>
                <a:latin typeface="Arial" pitchFamily="-110" charset="0"/>
                <a:ea typeface="Arial" pitchFamily="-110" charset="0"/>
                <a:cs typeface="Arial" pitchFamily="-110" charset="0"/>
              </a:endParaRPr>
            </a:p>
            <a:p>
              <a:pPr algn="ctr"/>
              <a:r>
                <a:rPr lang="en-US" sz="1300" dirty="0">
                  <a:solidFill>
                    <a:srgbClr val="FFFFFF"/>
                  </a:solidFill>
                  <a:latin typeface="Arial" pitchFamily="-110" charset="0"/>
                  <a:ea typeface="Arial" pitchFamily="-110" charset="0"/>
                  <a:cs typeface="Arial" pitchFamily="-110" charset="0"/>
                </a:rPr>
                <a:t> </a:t>
              </a:r>
            </a:p>
            <a:p>
              <a:pPr algn="ctr"/>
              <a:endParaRPr lang="en-US" sz="1300" dirty="0">
                <a:solidFill>
                  <a:srgbClr val="FFFFFF"/>
                </a:solidFill>
                <a:latin typeface="Arial" pitchFamily="-110" charset="0"/>
                <a:ea typeface="Arial" pitchFamily="-110" charset="0"/>
                <a:cs typeface="Arial" pitchFamily="-110" charset="0"/>
              </a:endParaRPr>
            </a:p>
            <a:p>
              <a:pPr algn="ctr"/>
              <a:endParaRPr lang="en-US" sz="1300" dirty="0">
                <a:solidFill>
                  <a:srgbClr val="FFFFFF"/>
                </a:solidFill>
                <a:latin typeface="Arial" pitchFamily="-110" charset="0"/>
                <a:ea typeface="Arial" pitchFamily="-110" charset="0"/>
                <a:cs typeface="Arial" pitchFamily="-110" charset="0"/>
              </a:endParaRPr>
            </a:p>
            <a:p>
              <a:pPr algn="ctr"/>
              <a:endParaRPr lang="en-US" sz="1300" dirty="0">
                <a:solidFill>
                  <a:srgbClr val="FFFFFF"/>
                </a:solidFill>
                <a:latin typeface="Arial" pitchFamily="-110" charset="0"/>
                <a:ea typeface="Arial" pitchFamily="-110" charset="0"/>
                <a:cs typeface="Arial" pitchFamily="-110" charset="0"/>
              </a:endParaRPr>
            </a:p>
            <a:p>
              <a:pPr algn="ctr"/>
              <a:r>
                <a:rPr lang="en-US" sz="1100" dirty="0">
                  <a:solidFill>
                    <a:srgbClr val="FFFFFF"/>
                  </a:solidFill>
                  <a:latin typeface="Arial" pitchFamily="-110" charset="0"/>
                  <a:ea typeface="Arial" pitchFamily="-110" charset="0"/>
                  <a:cs typeface="Arial" pitchFamily="-110" charset="0"/>
                </a:rPr>
                <a:t>Business Edition 6000 and 7000, Spec-based HW</a:t>
              </a:r>
            </a:p>
          </p:txBody>
        </p:sp>
        <p:sp>
          <p:nvSpPr>
            <p:cNvPr id="40" name="Rounded Rectangle 27"/>
            <p:cNvSpPr>
              <a:spLocks noChangeArrowheads="1"/>
            </p:cNvSpPr>
            <p:nvPr/>
          </p:nvSpPr>
          <p:spPr bwMode="auto">
            <a:xfrm>
              <a:off x="2586951" y="4026363"/>
              <a:ext cx="2783322" cy="23317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b" anchorCtr="1"/>
            <a:lstStyle/>
            <a:p>
              <a:pPr algn="ctr">
                <a:defRPr/>
              </a:pPr>
              <a:endParaRPr lang="en-US" sz="1300" dirty="0">
                <a:solidFill>
                  <a:srgbClr val="FFFFFF"/>
                </a:solidFill>
                <a:latin typeface="Arial" pitchFamily="-110" charset="0"/>
                <a:ea typeface="Arial" pitchFamily="-110" charset="0"/>
                <a:cs typeface="Arial" pitchFamily="-110" charset="0"/>
              </a:endParaRPr>
            </a:p>
            <a:p>
              <a:pPr algn="ctr">
                <a:defRPr/>
              </a:pPr>
              <a:r>
                <a:rPr lang="en-US" sz="1100" dirty="0" err="1">
                  <a:solidFill>
                    <a:srgbClr val="FFFFFF"/>
                  </a:solidFill>
                  <a:latin typeface="Arial" pitchFamily="-110" charset="0"/>
                  <a:ea typeface="Arial" pitchFamily="-110" charset="0"/>
                  <a:cs typeface="Arial" pitchFamily="-110" charset="0"/>
                </a:rPr>
                <a:t>SocialMiner</a:t>
              </a:r>
              <a:endParaRPr lang="en-US" sz="1100" dirty="0">
                <a:solidFill>
                  <a:srgbClr val="FFFFFF"/>
                </a:solidFill>
                <a:latin typeface="Arial" pitchFamily="-110" charset="0"/>
                <a:ea typeface="Arial" pitchFamily="-110" charset="0"/>
                <a:cs typeface="Arial" pitchFamily="-110" charset="0"/>
              </a:endParaRPr>
            </a:p>
          </p:txBody>
        </p:sp>
      </p:grpSp>
      <p:grpSp>
        <p:nvGrpSpPr>
          <p:cNvPr id="7" name="Group 6"/>
          <p:cNvGrpSpPr/>
          <p:nvPr/>
        </p:nvGrpSpPr>
        <p:grpSpPr>
          <a:xfrm>
            <a:off x="525978" y="1624027"/>
            <a:ext cx="8153400" cy="628650"/>
            <a:chOff x="525978" y="1793174"/>
            <a:chExt cx="8153400" cy="628650"/>
          </a:xfrm>
        </p:grpSpPr>
        <p:sp>
          <p:nvSpPr>
            <p:cNvPr id="44" name="Rounded Rectangle 43"/>
            <p:cNvSpPr>
              <a:spLocks noChangeArrowheads="1"/>
            </p:cNvSpPr>
            <p:nvPr/>
          </p:nvSpPr>
          <p:spPr bwMode="auto">
            <a:xfrm>
              <a:off x="525978" y="1793174"/>
              <a:ext cx="8153400" cy="628650"/>
            </a:xfrm>
            <a:prstGeom prst="roundRect">
              <a:avLst>
                <a:gd name="adj" fmla="val 697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n-US" dirty="0" smtClean="0">
                  <a:solidFill>
                    <a:schemeClr val="bg1"/>
                  </a:solidFill>
                  <a:ea typeface="Arial" pitchFamily="-110" charset="0"/>
                  <a:cs typeface="Arial" pitchFamily="-110" charset="0"/>
                </a:rPr>
                <a:t>Options</a:t>
              </a:r>
              <a:endParaRPr lang="en-US" dirty="0">
                <a:solidFill>
                  <a:schemeClr val="bg1"/>
                </a:solidFill>
                <a:ea typeface="Arial" pitchFamily="-110" charset="0"/>
                <a:cs typeface="Arial" pitchFamily="-110" charset="0"/>
              </a:endParaRPr>
            </a:p>
          </p:txBody>
        </p:sp>
        <p:sp>
          <p:nvSpPr>
            <p:cNvPr id="45" name="Rounded Rectangle 24"/>
            <p:cNvSpPr>
              <a:spLocks noChangeArrowheads="1"/>
            </p:cNvSpPr>
            <p:nvPr/>
          </p:nvSpPr>
          <p:spPr bwMode="auto">
            <a:xfrm>
              <a:off x="3161870" y="1803814"/>
              <a:ext cx="1737361" cy="28822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300" dirty="0">
                <a:solidFill>
                  <a:schemeClr val="bg1"/>
                </a:solidFill>
                <a:ea typeface="Arial" pitchFamily="-110" charset="0"/>
                <a:cs typeface="Arial" pitchFamily="-110" charset="0"/>
              </a:endParaRPr>
            </a:p>
            <a:p>
              <a:pPr algn="ctr">
                <a:defRPr/>
              </a:pPr>
              <a:r>
                <a:rPr lang="en-US" sz="1400" dirty="0">
                  <a:solidFill>
                    <a:schemeClr val="bg1"/>
                  </a:solidFill>
                  <a:ea typeface="Arial" pitchFamily="-110" charset="0"/>
                  <a:cs typeface="Arial" pitchFamily="-110" charset="0"/>
                </a:rPr>
                <a:t> </a:t>
              </a:r>
              <a:r>
                <a:rPr lang="en-US" sz="1100" dirty="0">
                  <a:solidFill>
                    <a:schemeClr val="bg1"/>
                  </a:solidFill>
                  <a:ea typeface="Arial" pitchFamily="-110" charset="0"/>
                  <a:cs typeface="Arial" pitchFamily="-110" charset="0"/>
                </a:rPr>
                <a:t>High Availability </a:t>
              </a:r>
            </a:p>
            <a:p>
              <a:pPr algn="ctr">
                <a:defRPr/>
              </a:pPr>
              <a:endParaRPr lang="en-US" sz="1300" dirty="0">
                <a:solidFill>
                  <a:schemeClr val="bg1"/>
                </a:solidFill>
                <a:ea typeface="Arial" pitchFamily="-110" charset="0"/>
                <a:cs typeface="Arial" pitchFamily="-110" charset="0"/>
              </a:endParaRPr>
            </a:p>
          </p:txBody>
        </p:sp>
        <p:sp>
          <p:nvSpPr>
            <p:cNvPr id="46" name="Rounded Rectangle 27"/>
            <p:cNvSpPr>
              <a:spLocks noChangeArrowheads="1"/>
            </p:cNvSpPr>
            <p:nvPr/>
          </p:nvSpPr>
          <p:spPr bwMode="auto">
            <a:xfrm>
              <a:off x="3161870" y="2115165"/>
              <a:ext cx="1737361" cy="28735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300" dirty="0">
                <a:solidFill>
                  <a:schemeClr val="bg1"/>
                </a:solidFill>
                <a:ea typeface="Arial" pitchFamily="-110" charset="0"/>
                <a:cs typeface="Arial" pitchFamily="-110" charset="0"/>
              </a:endParaRPr>
            </a:p>
            <a:p>
              <a:pPr algn="ctr">
                <a:defRPr/>
              </a:pPr>
              <a:r>
                <a:rPr lang="en-US" sz="1100" dirty="0">
                  <a:solidFill>
                    <a:schemeClr val="bg1"/>
                  </a:solidFill>
                  <a:ea typeface="Arial" pitchFamily="-110" charset="0"/>
                  <a:cs typeface="Arial" pitchFamily="-110" charset="0"/>
                </a:rPr>
                <a:t>ASR/TTS</a:t>
              </a:r>
            </a:p>
            <a:p>
              <a:pPr algn="ctr">
                <a:defRPr/>
              </a:pPr>
              <a:endParaRPr lang="en-US" sz="1300" dirty="0">
                <a:solidFill>
                  <a:schemeClr val="bg1"/>
                </a:solidFill>
                <a:ea typeface="Arial" pitchFamily="-110" charset="0"/>
                <a:cs typeface="Arial" pitchFamily="-110" charset="0"/>
              </a:endParaRPr>
            </a:p>
          </p:txBody>
        </p:sp>
        <p:sp>
          <p:nvSpPr>
            <p:cNvPr id="47" name="Rounded Rectangle 24"/>
            <p:cNvSpPr>
              <a:spLocks noChangeArrowheads="1"/>
            </p:cNvSpPr>
            <p:nvPr/>
          </p:nvSpPr>
          <p:spPr bwMode="auto">
            <a:xfrm>
              <a:off x="6854465" y="1801447"/>
              <a:ext cx="1733443" cy="28822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100" dirty="0">
                  <a:solidFill>
                    <a:schemeClr val="bg1"/>
                  </a:solidFill>
                  <a:ea typeface="Arial" pitchFamily="-110" charset="0"/>
                  <a:cs typeface="Arial" pitchFamily="-110" charset="0"/>
                </a:rPr>
                <a:t>Outbound IVR</a:t>
              </a:r>
            </a:p>
          </p:txBody>
        </p:sp>
        <p:sp>
          <p:nvSpPr>
            <p:cNvPr id="49" name="Rounded Rectangle 24"/>
            <p:cNvSpPr>
              <a:spLocks noChangeArrowheads="1"/>
            </p:cNvSpPr>
            <p:nvPr/>
          </p:nvSpPr>
          <p:spPr bwMode="auto">
            <a:xfrm>
              <a:off x="4990357" y="1804462"/>
              <a:ext cx="1747208" cy="28822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100" dirty="0">
                  <a:solidFill>
                    <a:schemeClr val="bg1"/>
                  </a:solidFill>
                  <a:ea typeface="Arial" pitchFamily="-110" charset="0"/>
                  <a:cs typeface="Arial" pitchFamily="-110" charset="0"/>
                </a:rPr>
                <a:t>Workforce Management</a:t>
              </a:r>
            </a:p>
          </p:txBody>
        </p:sp>
        <p:sp>
          <p:nvSpPr>
            <p:cNvPr id="50" name="Rounded Rectangle 27"/>
            <p:cNvSpPr>
              <a:spLocks noChangeArrowheads="1"/>
            </p:cNvSpPr>
            <p:nvPr/>
          </p:nvSpPr>
          <p:spPr bwMode="auto">
            <a:xfrm>
              <a:off x="6854466" y="2112798"/>
              <a:ext cx="1745534" cy="28735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00" dirty="0">
                <a:solidFill>
                  <a:schemeClr val="bg1"/>
                </a:solidFill>
                <a:ea typeface="Arial" pitchFamily="-110" charset="0"/>
                <a:cs typeface="Arial" pitchFamily="-110" charset="0"/>
              </a:endParaRPr>
            </a:p>
            <a:p>
              <a:pPr algn="ctr">
                <a:defRPr/>
              </a:pPr>
              <a:r>
                <a:rPr lang="en-US" sz="1100" dirty="0">
                  <a:solidFill>
                    <a:schemeClr val="bg1"/>
                  </a:solidFill>
                  <a:ea typeface="Arial" pitchFamily="-110" charset="0"/>
                  <a:cs typeface="Arial" pitchFamily="-110" charset="0"/>
                </a:rPr>
                <a:t>CRM Connectors</a:t>
              </a:r>
            </a:p>
            <a:p>
              <a:pPr algn="ctr">
                <a:defRPr/>
              </a:pPr>
              <a:endParaRPr lang="en-US" sz="1300" dirty="0">
                <a:solidFill>
                  <a:schemeClr val="bg1"/>
                </a:solidFill>
                <a:ea typeface="Arial" pitchFamily="-110" charset="0"/>
                <a:cs typeface="Arial" pitchFamily="-110" charset="0"/>
              </a:endParaRPr>
            </a:p>
          </p:txBody>
        </p:sp>
        <p:sp>
          <p:nvSpPr>
            <p:cNvPr id="51" name="Rounded Rectangle 27"/>
            <p:cNvSpPr>
              <a:spLocks noChangeArrowheads="1"/>
            </p:cNvSpPr>
            <p:nvPr/>
          </p:nvSpPr>
          <p:spPr bwMode="auto">
            <a:xfrm>
              <a:off x="5000204" y="2113953"/>
              <a:ext cx="1737361" cy="28735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300" dirty="0">
                <a:solidFill>
                  <a:schemeClr val="bg1"/>
                </a:solidFill>
                <a:ea typeface="Arial" pitchFamily="-110" charset="0"/>
                <a:cs typeface="Arial" pitchFamily="-110" charset="0"/>
              </a:endParaRPr>
            </a:p>
            <a:p>
              <a:pPr algn="ctr">
                <a:defRPr/>
              </a:pPr>
              <a:r>
                <a:rPr lang="en-US" sz="1100" dirty="0">
                  <a:solidFill>
                    <a:schemeClr val="bg1"/>
                  </a:solidFill>
                  <a:latin typeface="Arial" pitchFamily="-110" charset="0"/>
                  <a:ea typeface="Arial" pitchFamily="-110" charset="0"/>
                  <a:cs typeface="Arial" pitchFamily="-110" charset="0"/>
                </a:rPr>
                <a:t>Quality Management</a:t>
              </a:r>
            </a:p>
            <a:p>
              <a:pPr algn="ctr">
                <a:defRPr/>
              </a:pPr>
              <a:endParaRPr lang="en-US" sz="1300" dirty="0">
                <a:solidFill>
                  <a:schemeClr val="bg1"/>
                </a:solidFill>
                <a:ea typeface="Arial" pitchFamily="-110" charset="0"/>
                <a:cs typeface="Arial" pitchFamily="-110" charset="0"/>
              </a:endParaRPr>
            </a:p>
          </p:txBody>
        </p:sp>
      </p:grpSp>
      <p:grpSp>
        <p:nvGrpSpPr>
          <p:cNvPr id="12" name="Group 11"/>
          <p:cNvGrpSpPr/>
          <p:nvPr/>
        </p:nvGrpSpPr>
        <p:grpSpPr>
          <a:xfrm>
            <a:off x="524388" y="954803"/>
            <a:ext cx="8153400" cy="628650"/>
            <a:chOff x="524387" y="1123950"/>
            <a:chExt cx="8153400" cy="628650"/>
          </a:xfrm>
        </p:grpSpPr>
        <p:sp>
          <p:nvSpPr>
            <p:cNvPr id="48" name="Rounded Rectangle 47"/>
            <p:cNvSpPr>
              <a:spLocks noChangeArrowheads="1"/>
            </p:cNvSpPr>
            <p:nvPr/>
          </p:nvSpPr>
          <p:spPr bwMode="auto">
            <a:xfrm>
              <a:off x="524387" y="1123950"/>
              <a:ext cx="8153400" cy="628650"/>
            </a:xfrm>
            <a:prstGeom prst="roundRect">
              <a:avLst>
                <a:gd name="adj" fmla="val 6976"/>
              </a:avLst>
            </a:prstGeom>
            <a:solidFill>
              <a:srgbClr val="52A5C3"/>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smtClean="0">
                  <a:solidFill>
                    <a:srgbClr val="FFFFFF"/>
                  </a:solidFill>
                  <a:ea typeface="Arial" pitchFamily="-110" charset="0"/>
                  <a:cs typeface="Arial" pitchFamily="-110" charset="0"/>
                </a:rPr>
                <a:t>Desktop Application</a:t>
              </a:r>
              <a:endParaRPr lang="en-US" dirty="0">
                <a:solidFill>
                  <a:srgbClr val="FFFFFF"/>
                </a:solidFill>
                <a:ea typeface="Arial" pitchFamily="-110" charset="0"/>
                <a:cs typeface="Arial" pitchFamily="-110" charset="0"/>
              </a:endParaRPr>
            </a:p>
          </p:txBody>
        </p:sp>
        <p:sp>
          <p:nvSpPr>
            <p:cNvPr id="54" name="Rounded Rectangle 24"/>
            <p:cNvSpPr>
              <a:spLocks noChangeArrowheads="1"/>
            </p:cNvSpPr>
            <p:nvPr/>
          </p:nvSpPr>
          <p:spPr bwMode="auto">
            <a:xfrm>
              <a:off x="3160279" y="1266025"/>
              <a:ext cx="2783321" cy="28822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100" dirty="0">
                  <a:solidFill>
                    <a:srgbClr val="FFFFFF"/>
                  </a:solidFill>
                  <a:latin typeface="Arial" pitchFamily="-110" charset="0"/>
                  <a:ea typeface="Arial" pitchFamily="-110" charset="0"/>
                  <a:cs typeface="Arial" pitchFamily="-110" charset="0"/>
                </a:rPr>
                <a:t>Finesse</a:t>
              </a:r>
            </a:p>
          </p:txBody>
        </p:sp>
        <p:sp>
          <p:nvSpPr>
            <p:cNvPr id="55" name="Rounded Rectangle 27"/>
            <p:cNvSpPr>
              <a:spLocks noChangeArrowheads="1"/>
            </p:cNvSpPr>
            <p:nvPr/>
          </p:nvSpPr>
          <p:spPr bwMode="auto">
            <a:xfrm>
              <a:off x="6019800" y="1276350"/>
              <a:ext cx="2565528" cy="28735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sz="1300" dirty="0">
                <a:solidFill>
                  <a:srgbClr val="FFFFFF"/>
                </a:solidFill>
                <a:latin typeface="Arial" pitchFamily="-110" charset="0"/>
                <a:ea typeface="Arial" pitchFamily="-110" charset="0"/>
                <a:cs typeface="Arial" pitchFamily="-110" charset="0"/>
              </a:endParaRPr>
            </a:p>
            <a:p>
              <a:pPr algn="ctr">
                <a:defRPr/>
              </a:pPr>
              <a:r>
                <a:rPr lang="en-US" sz="1100" dirty="0">
                  <a:solidFill>
                    <a:srgbClr val="FFFFFF"/>
                  </a:solidFill>
                  <a:latin typeface="Arial" pitchFamily="-110" charset="0"/>
                  <a:ea typeface="Arial" pitchFamily="-110" charset="0"/>
                  <a:cs typeface="Arial" pitchFamily="-110" charset="0"/>
                </a:rPr>
                <a:t>Cisco Agent Desktop</a:t>
              </a:r>
            </a:p>
            <a:p>
              <a:pPr algn="ctr">
                <a:defRPr/>
              </a:pPr>
              <a:endParaRPr lang="en-US" sz="1300" dirty="0">
                <a:solidFill>
                  <a:srgbClr val="FFFFFF"/>
                </a:solidFill>
                <a:latin typeface="Arial" pitchFamily="-110" charset="0"/>
                <a:ea typeface="Arial" pitchFamily="-110" charset="0"/>
                <a:cs typeface="Arial" pitchFamily="-110" charset="0"/>
              </a:endParaRPr>
            </a:p>
          </p:txBody>
        </p:sp>
      </p:grpSp>
      <p:sp>
        <p:nvSpPr>
          <p:cNvPr id="9" name="Slide Number Placeholder 8"/>
          <p:cNvSpPr>
            <a:spLocks noGrp="1"/>
          </p:cNvSpPr>
          <p:nvPr>
            <p:ph type="sldNum" sz="quarter" idx="4"/>
          </p:nvPr>
        </p:nvSpPr>
        <p:spPr>
          <a:xfrm>
            <a:off x="4354895" y="4719712"/>
            <a:ext cx="383410" cy="274637"/>
          </a:xfrm>
        </p:spPr>
        <p:txBody>
          <a:bodyPr/>
          <a:lstStyle/>
          <a:p>
            <a:fld id="{3945D0FD-48F1-4D72-80C5-FFB60B92A834}" type="slidenum">
              <a:rPr lang="en-US" smtClean="0"/>
              <a:pPr/>
              <a:t>5</a:t>
            </a:fld>
            <a:endParaRPr lang="en-US" dirty="0"/>
          </a:p>
        </p:txBody>
      </p:sp>
      <p:grpSp>
        <p:nvGrpSpPr>
          <p:cNvPr id="4" name="Group 3"/>
          <p:cNvGrpSpPr/>
          <p:nvPr/>
        </p:nvGrpSpPr>
        <p:grpSpPr>
          <a:xfrm>
            <a:off x="515721" y="2320431"/>
            <a:ext cx="8153400" cy="628651"/>
            <a:chOff x="304800" y="4040586"/>
            <a:chExt cx="8153400" cy="628651"/>
          </a:xfrm>
        </p:grpSpPr>
        <p:sp>
          <p:nvSpPr>
            <p:cNvPr id="3" name="Rounded Rectangle 2"/>
            <p:cNvSpPr>
              <a:spLocks noChangeArrowheads="1"/>
            </p:cNvSpPr>
            <p:nvPr/>
          </p:nvSpPr>
          <p:spPr bwMode="auto">
            <a:xfrm>
              <a:off x="304800" y="4040586"/>
              <a:ext cx="8153400" cy="628650"/>
            </a:xfrm>
            <a:prstGeom prst="roundRect">
              <a:avLst>
                <a:gd name="adj" fmla="val 6976"/>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dirty="0">
                  <a:solidFill>
                    <a:srgbClr val="FFFFFF"/>
                  </a:solidFill>
                  <a:latin typeface="Arial" pitchFamily="-110" charset="0"/>
                  <a:ea typeface="Arial" pitchFamily="-110" charset="0"/>
                  <a:cs typeface="Arial" pitchFamily="-110" charset="0"/>
                </a:rPr>
                <a:t>Contact Center Express</a:t>
              </a:r>
            </a:p>
          </p:txBody>
        </p:sp>
        <p:sp>
          <p:nvSpPr>
            <p:cNvPr id="51238" name="Rounded Rectangle 24"/>
            <p:cNvSpPr>
              <a:spLocks noChangeArrowheads="1"/>
            </p:cNvSpPr>
            <p:nvPr/>
          </p:nvSpPr>
          <p:spPr bwMode="auto">
            <a:xfrm>
              <a:off x="2949115" y="4072264"/>
              <a:ext cx="1737361" cy="288224"/>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endParaRPr lang="en-US" dirty="0">
                <a:solidFill>
                  <a:srgbClr val="FFFFFF"/>
                </a:solidFill>
                <a:latin typeface="Arial" pitchFamily="-110" charset="0"/>
                <a:ea typeface="Arial" pitchFamily="-110" charset="0"/>
                <a:cs typeface="Arial" pitchFamily="-110" charset="0"/>
              </a:endParaRPr>
            </a:p>
            <a:p>
              <a:pPr algn="ctr"/>
              <a:r>
                <a:rPr lang="en-US" dirty="0">
                  <a:solidFill>
                    <a:srgbClr val="FFFFFF"/>
                  </a:solidFill>
                  <a:latin typeface="Arial" pitchFamily="-110" charset="0"/>
                  <a:ea typeface="Arial" pitchFamily="-110" charset="0"/>
                  <a:cs typeface="Arial" pitchFamily="-110" charset="0"/>
                </a:rPr>
                <a:t> </a:t>
              </a:r>
              <a:r>
                <a:rPr lang="en-US" sz="1100" dirty="0">
                  <a:solidFill>
                    <a:srgbClr val="FFFFFF"/>
                  </a:solidFill>
                  <a:latin typeface="Arial" pitchFamily="-110" charset="0"/>
                  <a:ea typeface="Arial" pitchFamily="-110" charset="0"/>
                  <a:cs typeface="Arial" pitchFamily="-110" charset="0"/>
                </a:rPr>
                <a:t>Voice </a:t>
              </a:r>
            </a:p>
            <a:p>
              <a:endParaRPr lang="en-US" dirty="0">
                <a:solidFill>
                  <a:srgbClr val="FFFFFF"/>
                </a:solidFill>
                <a:latin typeface="Arial" pitchFamily="-110" charset="0"/>
                <a:ea typeface="Arial" pitchFamily="-110" charset="0"/>
                <a:cs typeface="Arial" pitchFamily="-110" charset="0"/>
              </a:endParaRPr>
            </a:p>
          </p:txBody>
        </p:sp>
        <p:sp>
          <p:nvSpPr>
            <p:cNvPr id="51239" name="Rounded Rectangle 27"/>
            <p:cNvSpPr>
              <a:spLocks noChangeArrowheads="1"/>
            </p:cNvSpPr>
            <p:nvPr/>
          </p:nvSpPr>
          <p:spPr bwMode="auto">
            <a:xfrm>
              <a:off x="2940692" y="4381880"/>
              <a:ext cx="1737361" cy="287357"/>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endParaRPr lang="en-US" dirty="0">
                <a:solidFill>
                  <a:srgbClr val="FFFFFF"/>
                </a:solidFill>
                <a:latin typeface="Arial" pitchFamily="-110" charset="0"/>
                <a:ea typeface="Arial" pitchFamily="-110" charset="0"/>
                <a:cs typeface="Arial" pitchFamily="-110" charset="0"/>
              </a:endParaRPr>
            </a:p>
            <a:p>
              <a:pPr algn="ctr"/>
              <a:r>
                <a:rPr lang="en-US" sz="1100" dirty="0">
                  <a:solidFill>
                    <a:srgbClr val="FFFFFF"/>
                  </a:solidFill>
                  <a:latin typeface="Arial" pitchFamily="-110" charset="0"/>
                  <a:ea typeface="Arial" pitchFamily="-110" charset="0"/>
                  <a:cs typeface="Arial" pitchFamily="-110" charset="0"/>
                </a:rPr>
                <a:t>IVR</a:t>
              </a:r>
            </a:p>
            <a:p>
              <a:endParaRPr lang="en-US" dirty="0">
                <a:solidFill>
                  <a:srgbClr val="FFFFFF"/>
                </a:solidFill>
                <a:latin typeface="Arial" pitchFamily="-110" charset="0"/>
                <a:ea typeface="Arial" pitchFamily="-110" charset="0"/>
                <a:cs typeface="Arial" pitchFamily="-110" charset="0"/>
              </a:endParaRPr>
            </a:p>
          </p:txBody>
        </p:sp>
        <p:sp>
          <p:nvSpPr>
            <p:cNvPr id="37" name="Rounded Rectangle 24"/>
            <p:cNvSpPr>
              <a:spLocks noChangeArrowheads="1"/>
            </p:cNvSpPr>
            <p:nvPr/>
          </p:nvSpPr>
          <p:spPr bwMode="auto">
            <a:xfrm>
              <a:off x="6626943" y="4052082"/>
              <a:ext cx="1731852" cy="288224"/>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100" dirty="0">
                  <a:solidFill>
                    <a:srgbClr val="FFFFFF"/>
                  </a:solidFill>
                  <a:latin typeface="Arial" pitchFamily="-110" charset="0"/>
                  <a:ea typeface="Arial" pitchFamily="-110" charset="0"/>
                  <a:cs typeface="Arial" pitchFamily="-110" charset="0"/>
                </a:rPr>
                <a:t>API</a:t>
              </a:r>
            </a:p>
          </p:txBody>
        </p:sp>
        <p:sp>
          <p:nvSpPr>
            <p:cNvPr id="38" name="Rounded Rectangle 27"/>
            <p:cNvSpPr>
              <a:spLocks noChangeArrowheads="1"/>
            </p:cNvSpPr>
            <p:nvPr/>
          </p:nvSpPr>
          <p:spPr bwMode="auto">
            <a:xfrm>
              <a:off x="6634879" y="4381880"/>
              <a:ext cx="1736718" cy="287357"/>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endParaRPr lang="en-US" dirty="0">
                <a:solidFill>
                  <a:srgbClr val="FFFFFF"/>
                </a:solidFill>
                <a:latin typeface="Arial" pitchFamily="-110" charset="0"/>
                <a:ea typeface="Arial" pitchFamily="-110" charset="0"/>
                <a:cs typeface="Arial" pitchFamily="-110" charset="0"/>
              </a:endParaRPr>
            </a:p>
            <a:p>
              <a:pPr algn="ctr"/>
              <a:r>
                <a:rPr lang="en-US" sz="1100" dirty="0">
                  <a:solidFill>
                    <a:srgbClr val="FFFFFF"/>
                  </a:solidFill>
                  <a:latin typeface="Arial" pitchFamily="-110" charset="0"/>
                  <a:ea typeface="Arial" pitchFamily="-110" charset="0"/>
                  <a:cs typeface="Arial" pitchFamily="-110" charset="0"/>
                </a:rPr>
                <a:t>Reporting</a:t>
              </a:r>
            </a:p>
            <a:p>
              <a:endParaRPr lang="en-US" dirty="0">
                <a:solidFill>
                  <a:srgbClr val="FFFFFF"/>
                </a:solidFill>
                <a:latin typeface="Arial" pitchFamily="-110" charset="0"/>
                <a:ea typeface="Arial" pitchFamily="-110" charset="0"/>
                <a:cs typeface="Arial" pitchFamily="-110" charset="0"/>
              </a:endParaRPr>
            </a:p>
          </p:txBody>
        </p:sp>
        <p:sp>
          <p:nvSpPr>
            <p:cNvPr id="34" name="Rounded Rectangle 24"/>
            <p:cNvSpPr>
              <a:spLocks noChangeArrowheads="1"/>
            </p:cNvSpPr>
            <p:nvPr/>
          </p:nvSpPr>
          <p:spPr bwMode="auto">
            <a:xfrm>
              <a:off x="4787786" y="4066687"/>
              <a:ext cx="1737361" cy="288224"/>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endParaRPr lang="en-US" dirty="0">
                <a:solidFill>
                  <a:srgbClr val="FFFFFF"/>
                </a:solidFill>
                <a:latin typeface="Arial" pitchFamily="-110" charset="0"/>
                <a:ea typeface="Arial" pitchFamily="-110" charset="0"/>
                <a:cs typeface="Arial" pitchFamily="-110" charset="0"/>
              </a:endParaRPr>
            </a:p>
            <a:p>
              <a:pPr algn="ctr"/>
              <a:r>
                <a:rPr lang="en-US" dirty="0">
                  <a:solidFill>
                    <a:srgbClr val="FFFFFF"/>
                  </a:solidFill>
                  <a:latin typeface="Arial" pitchFamily="-110" charset="0"/>
                  <a:ea typeface="Arial" pitchFamily="-110" charset="0"/>
                  <a:cs typeface="Arial" pitchFamily="-110" charset="0"/>
                </a:rPr>
                <a:t> </a:t>
              </a:r>
              <a:r>
                <a:rPr lang="en-US" sz="1100" dirty="0">
                  <a:solidFill>
                    <a:srgbClr val="FFFFFF"/>
                  </a:solidFill>
                  <a:latin typeface="Arial" pitchFamily="-110" charset="0"/>
                  <a:ea typeface="Arial" pitchFamily="-110" charset="0"/>
                  <a:cs typeface="Arial" pitchFamily="-110" charset="0"/>
                </a:rPr>
                <a:t>Chat, Email</a:t>
              </a:r>
            </a:p>
            <a:p>
              <a:endParaRPr lang="en-US" dirty="0">
                <a:solidFill>
                  <a:srgbClr val="FFFFFF"/>
                </a:solidFill>
                <a:latin typeface="Arial" pitchFamily="-110" charset="0"/>
                <a:ea typeface="Arial" pitchFamily="-110" charset="0"/>
                <a:cs typeface="Arial" pitchFamily="-110" charset="0"/>
              </a:endParaRPr>
            </a:p>
          </p:txBody>
        </p:sp>
        <p:sp>
          <p:nvSpPr>
            <p:cNvPr id="39" name="Rounded Rectangle 27"/>
            <p:cNvSpPr>
              <a:spLocks noChangeArrowheads="1"/>
            </p:cNvSpPr>
            <p:nvPr/>
          </p:nvSpPr>
          <p:spPr bwMode="auto">
            <a:xfrm>
              <a:off x="4787787" y="4381880"/>
              <a:ext cx="1737361" cy="287357"/>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endParaRPr lang="en-US" dirty="0">
                <a:solidFill>
                  <a:srgbClr val="FFFFFF"/>
                </a:solidFill>
                <a:latin typeface="Arial" pitchFamily="-110" charset="0"/>
                <a:ea typeface="Arial" pitchFamily="-110" charset="0"/>
                <a:cs typeface="Arial" pitchFamily="-110" charset="0"/>
              </a:endParaRPr>
            </a:p>
            <a:p>
              <a:pPr algn="ctr"/>
              <a:r>
                <a:rPr lang="en-US" sz="1100" dirty="0">
                  <a:solidFill>
                    <a:srgbClr val="FFFFFF"/>
                  </a:solidFill>
                  <a:latin typeface="Arial" pitchFamily="-110" charset="0"/>
                  <a:ea typeface="Arial" pitchFamily="-110" charset="0"/>
                  <a:cs typeface="Arial" pitchFamily="-110" charset="0"/>
                </a:rPr>
                <a:t>Social Media</a:t>
              </a:r>
            </a:p>
            <a:p>
              <a:endParaRPr lang="en-US" dirty="0">
                <a:solidFill>
                  <a:srgbClr val="FFFFFF"/>
                </a:solidFill>
                <a:latin typeface="Arial" pitchFamily="-110" charset="0"/>
                <a:ea typeface="Arial" pitchFamily="-110" charset="0"/>
                <a:cs typeface="Arial" pitchFamily="-110" charset="0"/>
              </a:endParaRPr>
            </a:p>
          </p:txBody>
        </p:sp>
      </p:grpSp>
    </p:spTree>
    <p:extLst>
      <p:ext uri="{BB962C8B-B14F-4D97-AF65-F5344CB8AC3E}">
        <p14:creationId xmlns:p14="http://schemas.microsoft.com/office/powerpoint/2010/main" val="33318730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1878699"/>
            <a:ext cx="8763000" cy="1142052"/>
          </a:xfrm>
        </p:spPr>
        <p:txBody>
          <a:bodyPr/>
          <a:lstStyle/>
          <a:p>
            <a:r>
              <a:rPr lang="en-US" sz="4000" dirty="0" smtClean="0">
                <a:effectLst>
                  <a:outerShdw blurRad="38100" dist="38100" dir="2700000" algn="tl">
                    <a:srgbClr val="000000">
                      <a:alpha val="43137"/>
                    </a:srgbClr>
                  </a:outerShdw>
                </a:effectLst>
              </a:rPr>
              <a:t>Unified </a:t>
            </a:r>
            <a:r>
              <a:rPr lang="en-US" sz="4000" dirty="0">
                <a:effectLst>
                  <a:outerShdw blurRad="38100" dist="38100" dir="2700000" algn="tl">
                    <a:srgbClr val="000000">
                      <a:alpha val="43137"/>
                    </a:srgbClr>
                  </a:outerShdw>
                </a:effectLst>
              </a:rPr>
              <a:t>Contact Center </a:t>
            </a:r>
            <a:r>
              <a:rPr lang="en-US" sz="4000" dirty="0" smtClean="0">
                <a:effectLst>
                  <a:outerShdw blurRad="38100" dist="38100" dir="2700000" algn="tl">
                    <a:srgbClr val="000000">
                      <a:alpha val="43137"/>
                    </a:srgbClr>
                  </a:outerShdw>
                </a:effectLst>
              </a:rPr>
              <a:t>Express</a:t>
            </a:r>
            <a:r>
              <a:rPr lang="en-US" dirty="0" smtClean="0">
                <a:effectLst>
                  <a:outerShdw blurRad="38100" dist="38100" dir="2700000" algn="tl">
                    <a:srgbClr val="000000">
                      <a:alpha val="43137"/>
                    </a:srgbClr>
                  </a:outerShdw>
                </a:effectLst>
              </a:rPr>
              <a:t> 10.5(1)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User Experience Enhancements</a:t>
            </a:r>
            <a:endParaRPr lang="en-US" dirty="0"/>
          </a:p>
        </p:txBody>
      </p:sp>
    </p:spTree>
    <p:extLst>
      <p:ext uri="{BB962C8B-B14F-4D97-AF65-F5344CB8AC3E}">
        <p14:creationId xmlns:p14="http://schemas.microsoft.com/office/powerpoint/2010/main" val="263031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Unified CCX 10.5 – What’s new</a:t>
            </a:r>
            <a:endParaRPr lang="en-US" sz="2400" dirty="0"/>
          </a:p>
        </p:txBody>
      </p:sp>
      <p:sp>
        <p:nvSpPr>
          <p:cNvPr id="4" name="Round Same Side Corner Rectangle 3"/>
          <p:cNvSpPr/>
          <p:nvPr/>
        </p:nvSpPr>
        <p:spPr>
          <a:xfrm flipH="1">
            <a:off x="1132338" y="895350"/>
            <a:ext cx="2334445" cy="3702538"/>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r>
              <a:rPr lang="en-GB" b="1" dirty="0">
                <a:solidFill>
                  <a:srgbClr val="FFFFFF"/>
                </a:solidFill>
              </a:rPr>
              <a:t>User Experience</a:t>
            </a:r>
          </a:p>
        </p:txBody>
      </p:sp>
      <p:grpSp>
        <p:nvGrpSpPr>
          <p:cNvPr id="6" name="Social"/>
          <p:cNvGrpSpPr/>
          <p:nvPr/>
        </p:nvGrpSpPr>
        <p:grpSpPr>
          <a:xfrm>
            <a:off x="3798745" y="942460"/>
            <a:ext cx="2306949" cy="3645659"/>
            <a:chOff x="8584628" y="1524001"/>
            <a:chExt cx="3075131" cy="1892623"/>
          </a:xfrm>
        </p:grpSpPr>
        <p:sp>
          <p:nvSpPr>
            <p:cNvPr id="7" name="Round Same Side Corner Rectangle 6"/>
            <p:cNvSpPr/>
            <p:nvPr/>
          </p:nvSpPr>
          <p:spPr>
            <a:xfrm flipH="1">
              <a:off x="8584628" y="1524001"/>
              <a:ext cx="3072385" cy="1892623"/>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4" tIns="1044000" rIns="91364" bIns="0" rtlCol="0" anchor="t"/>
            <a:lstStyle/>
            <a:p>
              <a:pPr marL="137166" defTabSz="457181" fontAlgn="base">
                <a:spcBef>
                  <a:spcPct val="0"/>
                </a:spcBef>
                <a:spcAft>
                  <a:spcPct val="0"/>
                </a:spcAft>
                <a:buClr>
                  <a:srgbClr val="000000"/>
                </a:buClr>
                <a:buSzPct val="100000"/>
              </a:pPr>
              <a:endParaRPr lang="en-GB" b="1" dirty="0" smtClean="0">
                <a:solidFill>
                  <a:srgbClr val="FFFFFF"/>
                </a:solidFill>
              </a:endParaRPr>
            </a:p>
            <a:p>
              <a:pPr marL="137166" defTabSz="457181" fontAlgn="base">
                <a:spcBef>
                  <a:spcPct val="0"/>
                </a:spcBef>
                <a:spcAft>
                  <a:spcPct val="0"/>
                </a:spcAft>
                <a:buClr>
                  <a:srgbClr val="000000"/>
                </a:buClr>
                <a:buSzPct val="100000"/>
              </a:pPr>
              <a:r>
                <a:rPr lang="en-GB" b="1" dirty="0" smtClean="0">
                  <a:solidFill>
                    <a:srgbClr val="FFFFFF"/>
                  </a:solidFill>
                </a:rPr>
                <a:t>Simplification</a:t>
              </a:r>
              <a:endParaRPr lang="en-GB" b="1" dirty="0">
                <a:solidFill>
                  <a:srgbClr val="FFFFFF"/>
                </a:solidFill>
              </a:endParaRPr>
            </a:p>
          </p:txBody>
        </p:sp>
        <p:sp>
          <p:nvSpPr>
            <p:cNvPr id="8" name="Round Same Side Corner Rectangle 7"/>
            <p:cNvSpPr/>
            <p:nvPr/>
          </p:nvSpPr>
          <p:spPr>
            <a:xfrm>
              <a:off x="8584628" y="1524001"/>
              <a:ext cx="3075131" cy="487779"/>
            </a:xfrm>
            <a:prstGeom prst="round2SameRect">
              <a:avLst>
                <a:gd name="adj1" fmla="val 0"/>
                <a:gd name="adj2" fmla="val 10182"/>
              </a:avLst>
            </a:prstGeom>
            <a:blipFill dpi="0" rotWithShape="1">
              <a:blip r:embed="rId2" cstate="print">
                <a:extLst>
                  <a:ext uri="{28A0092B-C50C-407E-A947-70E740481C1C}">
                    <a14:useLocalDpi xmlns:a14="http://schemas.microsoft.com/office/drawing/2010/main"/>
                  </a:ext>
                </a:extLst>
              </a:blip>
              <a:srcRect/>
              <a:stretch>
                <a:fillRect/>
              </a:stretch>
            </a:bli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1" fontAlgn="base">
                <a:spcBef>
                  <a:spcPct val="0"/>
                </a:spcBef>
                <a:spcAft>
                  <a:spcPct val="0"/>
                </a:spcAft>
                <a:buClr>
                  <a:srgbClr val="000000"/>
                </a:buClr>
                <a:buSzPct val="100000"/>
              </a:pPr>
              <a:endParaRPr lang="en-US" dirty="0" smtClean="0">
                <a:solidFill>
                  <a:srgbClr val="FFFFFF"/>
                </a:solidFill>
              </a:endParaRPr>
            </a:p>
          </p:txBody>
        </p:sp>
      </p:grpSp>
      <p:grpSp>
        <p:nvGrpSpPr>
          <p:cNvPr id="9" name="Arch"/>
          <p:cNvGrpSpPr/>
          <p:nvPr/>
        </p:nvGrpSpPr>
        <p:grpSpPr>
          <a:xfrm>
            <a:off x="6366143" y="949211"/>
            <a:ext cx="2306949" cy="3629139"/>
            <a:chOff x="8584288" y="4038602"/>
            <a:chExt cx="3075131" cy="1892623"/>
          </a:xfrm>
        </p:grpSpPr>
        <p:sp>
          <p:nvSpPr>
            <p:cNvPr id="10" name="Round Same Side Corner Rectangle 9"/>
            <p:cNvSpPr/>
            <p:nvPr/>
          </p:nvSpPr>
          <p:spPr>
            <a:xfrm flipH="1">
              <a:off x="8584628" y="4038602"/>
              <a:ext cx="3072385" cy="1892623"/>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4" tIns="1044000" rIns="91364" bIns="0" rtlCol="0" anchor="t"/>
            <a:lstStyle/>
            <a:p>
              <a:pPr marL="137166" defTabSz="457181" fontAlgn="base">
                <a:spcBef>
                  <a:spcPct val="0"/>
                </a:spcBef>
                <a:spcAft>
                  <a:spcPct val="0"/>
                </a:spcAft>
                <a:buClr>
                  <a:srgbClr val="000000"/>
                </a:buClr>
                <a:buSzPct val="100000"/>
              </a:pPr>
              <a:endParaRPr lang="en-GB" b="1" dirty="0" smtClean="0">
                <a:solidFill>
                  <a:srgbClr val="FFFFFF"/>
                </a:solidFill>
              </a:endParaRPr>
            </a:p>
            <a:p>
              <a:pPr marL="137166" defTabSz="457181" fontAlgn="base">
                <a:spcBef>
                  <a:spcPct val="0"/>
                </a:spcBef>
                <a:spcAft>
                  <a:spcPct val="0"/>
                </a:spcAft>
                <a:buClr>
                  <a:srgbClr val="000000"/>
                </a:buClr>
                <a:buSzPct val="100000"/>
              </a:pPr>
              <a:r>
                <a:rPr lang="en-GB" b="1" dirty="0" smtClean="0">
                  <a:solidFill>
                    <a:srgbClr val="FFFFFF"/>
                  </a:solidFill>
                </a:rPr>
                <a:t>Extend the Value</a:t>
              </a:r>
              <a:endParaRPr lang="en-GB" b="1" dirty="0">
                <a:solidFill>
                  <a:srgbClr val="FFFFFF"/>
                </a:solidFill>
              </a:endParaRPr>
            </a:p>
          </p:txBody>
        </p:sp>
        <p:sp>
          <p:nvSpPr>
            <p:cNvPr id="11" name="Round Same Side Corner Rectangle 10"/>
            <p:cNvSpPr/>
            <p:nvPr/>
          </p:nvSpPr>
          <p:spPr>
            <a:xfrm>
              <a:off x="8584288" y="4042707"/>
              <a:ext cx="3075131" cy="482374"/>
            </a:xfrm>
            <a:prstGeom prst="round2SameRect">
              <a:avLst>
                <a:gd name="adj1" fmla="val 0"/>
                <a:gd name="adj2" fmla="val 10182"/>
              </a:avLst>
            </a:prstGeom>
            <a:blipFill dpi="0"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1" fontAlgn="base">
                <a:spcBef>
                  <a:spcPct val="0"/>
                </a:spcBef>
                <a:spcAft>
                  <a:spcPct val="0"/>
                </a:spcAft>
                <a:buClr>
                  <a:srgbClr val="000000"/>
                </a:buClr>
                <a:buSzPct val="100000"/>
              </a:pPr>
              <a:endParaRPr lang="en-US" dirty="0" smtClean="0">
                <a:solidFill>
                  <a:srgbClr val="FFFFFF"/>
                </a:solidFill>
              </a:endParaRPr>
            </a:p>
          </p:txBody>
        </p:sp>
      </p:grpSp>
      <p:sp>
        <p:nvSpPr>
          <p:cNvPr id="15" name="Rectangle 14"/>
          <p:cNvSpPr/>
          <p:nvPr/>
        </p:nvSpPr>
        <p:spPr>
          <a:xfrm>
            <a:off x="1184323" y="2626281"/>
            <a:ext cx="2250438" cy="1225267"/>
          </a:xfrm>
          <a:prstGeom prst="rect">
            <a:avLst/>
          </a:prstGeom>
          <a:noFill/>
          <a:ln/>
        </p:spPr>
        <p:style>
          <a:lnRef idx="2">
            <a:schemeClr val="accent1"/>
          </a:lnRef>
          <a:fillRef idx="1">
            <a:schemeClr val="lt1"/>
          </a:fillRef>
          <a:effectRef idx="0">
            <a:schemeClr val="accent1"/>
          </a:effectRef>
          <a:fontRef idx="minor">
            <a:schemeClr val="dk1"/>
          </a:fontRef>
        </p:style>
        <p:txBody>
          <a:bodyPr lIns="91432" tIns="45716" rIns="91432" bIns="45716" rtlCol="0" anchor="t"/>
          <a:lstStyle/>
          <a:p>
            <a:pPr marL="257209" indent="-257209" defTabSz="457181" fontAlgn="base">
              <a:spcBef>
                <a:spcPct val="0"/>
              </a:spcBef>
              <a:spcAft>
                <a:spcPct val="0"/>
              </a:spcAft>
              <a:buSzPct val="100000"/>
              <a:buFont typeface="Arial"/>
              <a:buChar char="•"/>
            </a:pPr>
            <a:r>
              <a:rPr lang="en-US" sz="1500" dirty="0">
                <a:solidFill>
                  <a:srgbClr val="FFFFFF"/>
                </a:solidFill>
              </a:rPr>
              <a:t>Enhanced Web Chat</a:t>
            </a:r>
          </a:p>
          <a:p>
            <a:pPr marL="257209" indent="-257209" defTabSz="457181" fontAlgn="base">
              <a:spcBef>
                <a:spcPct val="0"/>
              </a:spcBef>
              <a:spcAft>
                <a:spcPct val="0"/>
              </a:spcAft>
              <a:buSzPct val="100000"/>
              <a:buFont typeface="Arial"/>
              <a:buChar char="•"/>
            </a:pPr>
            <a:r>
              <a:rPr lang="en-US" sz="1500" dirty="0">
                <a:solidFill>
                  <a:srgbClr val="FFFFFF"/>
                </a:solidFill>
              </a:rPr>
              <a:t>Predictive Outbound Agent</a:t>
            </a:r>
          </a:p>
          <a:p>
            <a:pPr marL="257209" indent="-257209" defTabSz="457181" fontAlgn="base">
              <a:spcBef>
                <a:spcPct val="0"/>
              </a:spcBef>
              <a:spcAft>
                <a:spcPct val="0"/>
              </a:spcAft>
              <a:buSzPct val="100000"/>
              <a:buFont typeface="Arial"/>
              <a:buChar char="•"/>
            </a:pPr>
            <a:r>
              <a:rPr lang="en-US" sz="1500" dirty="0">
                <a:solidFill>
                  <a:srgbClr val="FFFFFF"/>
                </a:solidFill>
              </a:rPr>
              <a:t>Finesse enhancements</a:t>
            </a:r>
          </a:p>
        </p:txBody>
      </p:sp>
      <p:sp>
        <p:nvSpPr>
          <p:cNvPr id="16" name="Rectangle 15"/>
          <p:cNvSpPr/>
          <p:nvPr/>
        </p:nvSpPr>
        <p:spPr>
          <a:xfrm>
            <a:off x="3806950" y="2586375"/>
            <a:ext cx="2282258" cy="1313756"/>
          </a:xfrm>
          <a:prstGeom prst="rect">
            <a:avLst/>
          </a:prstGeom>
          <a:noFill/>
          <a:ln>
            <a:noFill/>
          </a:ln>
        </p:spPr>
        <p:style>
          <a:lnRef idx="2">
            <a:schemeClr val="dk1"/>
          </a:lnRef>
          <a:fillRef idx="1">
            <a:schemeClr val="lt1"/>
          </a:fillRef>
          <a:effectRef idx="0">
            <a:schemeClr val="dk1"/>
          </a:effectRef>
          <a:fontRef idx="minor">
            <a:schemeClr val="dk1"/>
          </a:fontRef>
        </p:style>
        <p:txBody>
          <a:bodyPr lIns="91432" tIns="45716" rIns="91432" bIns="45716" rtlCol="0" anchor="t"/>
          <a:lstStyle/>
          <a:p>
            <a:pPr marL="285726" indent="-285726" defTabSz="457181" fontAlgn="base">
              <a:spcBef>
                <a:spcPct val="0"/>
              </a:spcBef>
              <a:spcAft>
                <a:spcPct val="0"/>
              </a:spcAft>
              <a:buSzPct val="100000"/>
              <a:buFont typeface="Arial"/>
              <a:buChar char="•"/>
            </a:pPr>
            <a:r>
              <a:rPr lang="en-US" sz="1500" dirty="0">
                <a:solidFill>
                  <a:srgbClr val="FFFFFF"/>
                </a:solidFill>
              </a:rPr>
              <a:t>Prime Collaboration Deployment</a:t>
            </a:r>
          </a:p>
          <a:p>
            <a:pPr marL="285726" indent="-285726" defTabSz="457181" fontAlgn="base">
              <a:spcBef>
                <a:spcPct val="0"/>
              </a:spcBef>
              <a:spcAft>
                <a:spcPct val="0"/>
              </a:spcAft>
              <a:buSzPct val="100000"/>
              <a:buFont typeface="Arial"/>
              <a:buChar char="•"/>
            </a:pPr>
            <a:r>
              <a:rPr lang="en-US" sz="1500" dirty="0">
                <a:solidFill>
                  <a:srgbClr val="FFFFFF"/>
                </a:solidFill>
              </a:rPr>
              <a:t>E164 enhancements</a:t>
            </a:r>
          </a:p>
        </p:txBody>
      </p:sp>
      <p:sp>
        <p:nvSpPr>
          <p:cNvPr id="17" name="Rectangle 16"/>
          <p:cNvSpPr/>
          <p:nvPr/>
        </p:nvSpPr>
        <p:spPr>
          <a:xfrm>
            <a:off x="6366397" y="2586375"/>
            <a:ext cx="2316216" cy="1313756"/>
          </a:xfrm>
          <a:prstGeom prst="rect">
            <a:avLst/>
          </a:prstGeom>
          <a:noFill/>
          <a:ln>
            <a:noFill/>
          </a:ln>
        </p:spPr>
        <p:style>
          <a:lnRef idx="2">
            <a:schemeClr val="dk1"/>
          </a:lnRef>
          <a:fillRef idx="1">
            <a:schemeClr val="lt1"/>
          </a:fillRef>
          <a:effectRef idx="0">
            <a:schemeClr val="dk1"/>
          </a:effectRef>
          <a:fontRef idx="minor">
            <a:schemeClr val="dk1"/>
          </a:fontRef>
        </p:style>
        <p:txBody>
          <a:bodyPr lIns="91432" tIns="45716" rIns="91432" bIns="45716" rtlCol="0" anchor="t"/>
          <a:lstStyle/>
          <a:p>
            <a:pPr marL="285726" indent="-285726" defTabSz="457181" fontAlgn="base">
              <a:spcBef>
                <a:spcPct val="0"/>
              </a:spcBef>
              <a:spcAft>
                <a:spcPct val="0"/>
              </a:spcAft>
              <a:buSzPct val="100000"/>
              <a:buFont typeface="Arial"/>
              <a:buChar char="•"/>
            </a:pPr>
            <a:r>
              <a:rPr lang="en-US" sz="1400" dirty="0">
                <a:solidFill>
                  <a:srgbClr val="FFFFFF"/>
                </a:solidFill>
              </a:rPr>
              <a:t>IPv6</a:t>
            </a:r>
          </a:p>
          <a:p>
            <a:pPr marL="285726" indent="-285726" defTabSz="457181" fontAlgn="base">
              <a:spcBef>
                <a:spcPct val="0"/>
              </a:spcBef>
              <a:spcAft>
                <a:spcPct val="0"/>
              </a:spcAft>
              <a:buSzPct val="100000"/>
              <a:buFont typeface="Arial"/>
              <a:buChar char="•"/>
            </a:pPr>
            <a:r>
              <a:rPr lang="en-US" sz="1400" dirty="0">
                <a:solidFill>
                  <a:srgbClr val="FFFFFF"/>
                </a:solidFill>
              </a:rPr>
              <a:t>Workforce Optimization enhancements </a:t>
            </a: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5904" y="906832"/>
            <a:ext cx="2280879" cy="975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4"/>
          </p:nvPr>
        </p:nvSpPr>
        <p:spPr/>
        <p:txBody>
          <a:bodyPr/>
          <a:lstStyle/>
          <a:p>
            <a:fld id="{3945D0FD-48F1-4D72-80C5-FFB60B92A834}" type="slidenum">
              <a:rPr lang="en-US" smtClean="0"/>
              <a:pPr/>
              <a:t>7</a:t>
            </a:fld>
            <a:endParaRPr lang="en-US" dirty="0"/>
          </a:p>
        </p:txBody>
      </p:sp>
    </p:spTree>
    <p:extLst>
      <p:ext uri="{BB962C8B-B14F-4D97-AF65-F5344CB8AC3E}">
        <p14:creationId xmlns:p14="http://schemas.microsoft.com/office/powerpoint/2010/main" val="36006072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IVR Scheme CC</a:t>
            </a:r>
            <a:endParaRPr lang="en-US" dirty="0"/>
          </a:p>
        </p:txBody>
      </p:sp>
      <p:sp>
        <p:nvSpPr>
          <p:cNvPr id="3" name="Slide Number Placeholder 2"/>
          <p:cNvSpPr>
            <a:spLocks noGrp="1"/>
          </p:cNvSpPr>
          <p:nvPr>
            <p:ph type="sldNum" sz="quarter" idx="4"/>
          </p:nvPr>
        </p:nvSpPr>
        <p:spPr/>
        <p:txBody>
          <a:bodyPr/>
          <a:lstStyle/>
          <a:p>
            <a:fld id="{3945D0FD-48F1-4D72-80C5-FFB60B92A834}" type="slidenum">
              <a:rPr lang="en-US" smtClean="0"/>
              <a:pPr/>
              <a:t>8</a:t>
            </a:fld>
            <a:endParaRPr lang="en-US" dirty="0"/>
          </a:p>
        </p:txBody>
      </p:sp>
      <p:grpSp>
        <p:nvGrpSpPr>
          <p:cNvPr id="4" name="Social"/>
          <p:cNvGrpSpPr/>
          <p:nvPr/>
        </p:nvGrpSpPr>
        <p:grpSpPr>
          <a:xfrm>
            <a:off x="457200" y="955160"/>
            <a:ext cx="2306949" cy="3645659"/>
            <a:chOff x="8584628" y="1524001"/>
            <a:chExt cx="3075131" cy="1892623"/>
          </a:xfrm>
        </p:grpSpPr>
        <p:sp>
          <p:nvSpPr>
            <p:cNvPr id="5" name="Round Same Side Corner Rectangle 4"/>
            <p:cNvSpPr/>
            <p:nvPr/>
          </p:nvSpPr>
          <p:spPr>
            <a:xfrm flipH="1">
              <a:off x="8584628" y="1524001"/>
              <a:ext cx="3072385" cy="1892623"/>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4" tIns="1044000" rIns="91364" bIns="0" rtlCol="0" anchor="t"/>
            <a:lstStyle/>
            <a:p>
              <a:pPr marL="137166" defTabSz="457181" fontAlgn="base">
                <a:spcBef>
                  <a:spcPct val="0"/>
                </a:spcBef>
                <a:spcAft>
                  <a:spcPct val="0"/>
                </a:spcAft>
                <a:buClr>
                  <a:srgbClr val="000000"/>
                </a:buClr>
                <a:buSzPct val="100000"/>
              </a:pPr>
              <a:endParaRPr lang="en-GB" b="1" dirty="0" smtClean="0">
                <a:solidFill>
                  <a:srgbClr val="FFFFFF"/>
                </a:solidFill>
              </a:endParaRPr>
            </a:p>
            <a:p>
              <a:pPr marL="137166" defTabSz="457181" fontAlgn="base">
                <a:spcBef>
                  <a:spcPct val="0"/>
                </a:spcBef>
                <a:spcAft>
                  <a:spcPct val="0"/>
                </a:spcAft>
                <a:buClr>
                  <a:srgbClr val="000000"/>
                </a:buClr>
                <a:buSzPct val="100000"/>
              </a:pPr>
              <a:r>
                <a:rPr lang="en-GB" b="1" dirty="0" smtClean="0">
                  <a:solidFill>
                    <a:srgbClr val="FFFFFF"/>
                  </a:solidFill>
                </a:rPr>
                <a:t>Call Presented in IVR CC</a:t>
              </a:r>
            </a:p>
            <a:p>
              <a:pPr marL="137166" defTabSz="457181" fontAlgn="base">
                <a:spcBef>
                  <a:spcPct val="0"/>
                </a:spcBef>
                <a:spcAft>
                  <a:spcPct val="0"/>
                </a:spcAft>
                <a:buClr>
                  <a:srgbClr val="000000"/>
                </a:buClr>
                <a:buSzPct val="100000"/>
              </a:pPr>
              <a:r>
                <a:rPr lang="en-GB" b="1" dirty="0" smtClean="0">
                  <a:solidFill>
                    <a:srgbClr val="FFFFFF"/>
                  </a:solidFill>
                </a:rPr>
                <a:t>-Access IVR only</a:t>
              </a:r>
            </a:p>
            <a:p>
              <a:pPr marL="137166" defTabSz="457181" fontAlgn="base">
                <a:spcBef>
                  <a:spcPct val="0"/>
                </a:spcBef>
                <a:spcAft>
                  <a:spcPct val="0"/>
                </a:spcAft>
                <a:buClr>
                  <a:srgbClr val="000000"/>
                </a:buClr>
                <a:buSzPct val="100000"/>
              </a:pPr>
              <a:r>
                <a:rPr lang="en-GB" b="1" dirty="0" smtClean="0">
                  <a:solidFill>
                    <a:srgbClr val="FFFFFF"/>
                  </a:solidFill>
                </a:rPr>
                <a:t>-Go to CC </a:t>
              </a:r>
              <a:endParaRPr lang="en-GB" b="1" dirty="0">
                <a:solidFill>
                  <a:srgbClr val="FFFFFF"/>
                </a:solidFill>
              </a:endParaRPr>
            </a:p>
          </p:txBody>
        </p:sp>
        <p:sp>
          <p:nvSpPr>
            <p:cNvPr id="6" name="Round Same Side Corner Rectangle 5"/>
            <p:cNvSpPr/>
            <p:nvPr/>
          </p:nvSpPr>
          <p:spPr>
            <a:xfrm>
              <a:off x="8584628" y="1524001"/>
              <a:ext cx="3075131" cy="487779"/>
            </a:xfrm>
            <a:prstGeom prst="round2SameRect">
              <a:avLst>
                <a:gd name="adj1" fmla="val 0"/>
                <a:gd name="adj2" fmla="val 10182"/>
              </a:avLst>
            </a:prstGeom>
            <a:blipFill dpi="0" rotWithShape="1">
              <a:blip r:embed="rId2" cstate="print">
                <a:extLst>
                  <a:ext uri="{28A0092B-C50C-407E-A947-70E740481C1C}">
                    <a14:useLocalDpi xmlns:a14="http://schemas.microsoft.com/office/drawing/2010/main"/>
                  </a:ext>
                </a:extLst>
              </a:blip>
              <a:srcRect/>
              <a:stretch>
                <a:fillRect/>
              </a:stretch>
            </a:bli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1" fontAlgn="base">
                <a:spcBef>
                  <a:spcPct val="0"/>
                </a:spcBef>
                <a:spcAft>
                  <a:spcPct val="0"/>
                </a:spcAft>
                <a:buClr>
                  <a:srgbClr val="000000"/>
                </a:buClr>
                <a:buSzPct val="100000"/>
              </a:pPr>
              <a:endParaRPr lang="en-US" dirty="0" smtClean="0">
                <a:solidFill>
                  <a:srgbClr val="FFFFFF"/>
                </a:solidFill>
              </a:endParaRPr>
            </a:p>
          </p:txBody>
        </p:sp>
      </p:grpSp>
      <p:sp>
        <p:nvSpPr>
          <p:cNvPr id="7" name="Round Same Side Corner Rectangle 6"/>
          <p:cNvSpPr/>
          <p:nvPr/>
        </p:nvSpPr>
        <p:spPr>
          <a:xfrm flipH="1">
            <a:off x="6248400" y="3344910"/>
            <a:ext cx="2334445" cy="1284240"/>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r>
              <a:rPr lang="en-GB" b="1" dirty="0" smtClean="0">
                <a:solidFill>
                  <a:srgbClr val="FFFFFF"/>
                </a:solidFill>
              </a:rPr>
              <a:t>Customer Care</a:t>
            </a:r>
            <a:endParaRPr lang="en-GB" b="1" dirty="0">
              <a:solidFill>
                <a:srgbClr val="FFFFFF"/>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3333750"/>
            <a:ext cx="2280879" cy="674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 Same Side Corner Rectangle 8"/>
          <p:cNvSpPr/>
          <p:nvPr/>
        </p:nvSpPr>
        <p:spPr>
          <a:xfrm flipH="1">
            <a:off x="3250790" y="1363710"/>
            <a:ext cx="2334445" cy="1284240"/>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r>
              <a:rPr lang="en-GB" b="1" dirty="0" err="1" smtClean="0">
                <a:solidFill>
                  <a:srgbClr val="FFFFFF"/>
                </a:solidFill>
              </a:rPr>
              <a:t>Audix</a:t>
            </a:r>
            <a:r>
              <a:rPr lang="en-GB" b="1" dirty="0" smtClean="0">
                <a:solidFill>
                  <a:srgbClr val="FFFFFF"/>
                </a:solidFill>
              </a:rPr>
              <a:t> Success</a:t>
            </a:r>
            <a:endParaRPr lang="en-GB" b="1" dirty="0">
              <a:solidFill>
                <a:srgbClr val="FFFFFF"/>
              </a:solidFill>
            </a:endParaRPr>
          </a:p>
        </p:txBody>
      </p:sp>
      <p:sp>
        <p:nvSpPr>
          <p:cNvPr id="10" name="Round Same Side Corner Rectangle 9"/>
          <p:cNvSpPr/>
          <p:nvPr/>
        </p:nvSpPr>
        <p:spPr>
          <a:xfrm flipH="1">
            <a:off x="3581402" y="1107570"/>
            <a:ext cx="2057398" cy="1131829"/>
          </a:xfrm>
          <a:prstGeom prst="round2SameRect">
            <a:avLst>
              <a:gd name="adj1" fmla="val 0"/>
              <a:gd name="adj2" fmla="val 5651"/>
            </a:avLst>
          </a:prstGeom>
          <a:solidFill>
            <a:srgbClr val="FFC000"/>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endParaRPr lang="en-GB" b="1" dirty="0">
              <a:solidFill>
                <a:srgbClr val="FFFFFF"/>
              </a:solidFill>
            </a:endParaRPr>
          </a:p>
        </p:txBody>
      </p:sp>
      <p:sp>
        <p:nvSpPr>
          <p:cNvPr id="11" name="Round Same Side Corner Rectangle 10"/>
          <p:cNvSpPr/>
          <p:nvPr/>
        </p:nvSpPr>
        <p:spPr>
          <a:xfrm flipH="1">
            <a:off x="3304355" y="2876549"/>
            <a:ext cx="2334445" cy="1724269"/>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r>
              <a:rPr lang="en-GB" b="1" dirty="0" smtClean="0">
                <a:solidFill>
                  <a:srgbClr val="FFFFFF"/>
                </a:solidFill>
              </a:rPr>
              <a:t>Call Presented in Queue (15+2+2)</a:t>
            </a:r>
            <a:endParaRPr lang="en-GB" b="1" dirty="0">
              <a:solidFill>
                <a:srgbClr val="FFFFFF"/>
              </a:solidFill>
            </a:endParaRPr>
          </a:p>
        </p:txBody>
      </p:sp>
      <p:sp>
        <p:nvSpPr>
          <p:cNvPr id="15" name="Round Same Side Corner Rectangle 14"/>
          <p:cNvSpPr/>
          <p:nvPr/>
        </p:nvSpPr>
        <p:spPr>
          <a:xfrm flipH="1">
            <a:off x="6242049" y="2846668"/>
            <a:ext cx="2340795" cy="422690"/>
          </a:xfrm>
          <a:prstGeom prst="round2SameRect">
            <a:avLst>
              <a:gd name="adj1" fmla="val 0"/>
              <a:gd name="adj2" fmla="val 5651"/>
            </a:avLst>
          </a:prstGeom>
          <a:solidFill>
            <a:srgbClr val="FFC000"/>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endParaRPr lang="en-GB" b="1" dirty="0">
              <a:solidFill>
                <a:srgbClr val="FFFFFF"/>
              </a:solidFill>
            </a:endParaRPr>
          </a:p>
        </p:txBody>
      </p:sp>
      <p:sp>
        <p:nvSpPr>
          <p:cNvPr id="17" name="Rectangle 16"/>
          <p:cNvSpPr/>
          <p:nvPr/>
        </p:nvSpPr>
        <p:spPr>
          <a:xfrm>
            <a:off x="6324600" y="2870715"/>
            <a:ext cx="1592744" cy="369332"/>
          </a:xfrm>
          <a:prstGeom prst="rect">
            <a:avLst/>
          </a:prstGeom>
        </p:spPr>
        <p:txBody>
          <a:bodyPr wrap="none">
            <a:spAutoFit/>
          </a:bodyPr>
          <a:lstStyle/>
          <a:p>
            <a:pPr marL="137166" defTabSz="457181" fontAlgn="base">
              <a:spcBef>
                <a:spcPct val="0"/>
              </a:spcBef>
              <a:spcAft>
                <a:spcPct val="0"/>
              </a:spcAft>
              <a:buClr>
                <a:srgbClr val="000000"/>
              </a:buClr>
              <a:buSzPct val="100000"/>
            </a:pPr>
            <a:r>
              <a:rPr lang="en-GB" b="1" dirty="0" smtClean="0">
                <a:solidFill>
                  <a:srgbClr val="FFFFFF"/>
                </a:solidFill>
              </a:rPr>
              <a:t>Abandoned</a:t>
            </a:r>
            <a:endParaRPr lang="en-GB" b="1" dirty="0">
              <a:solidFill>
                <a:srgbClr val="FFFFFF"/>
              </a:solidFill>
            </a:endParaRPr>
          </a:p>
        </p:txBody>
      </p:sp>
      <p:sp>
        <p:nvSpPr>
          <p:cNvPr id="18" name="Rectangle 17"/>
          <p:cNvSpPr/>
          <p:nvPr/>
        </p:nvSpPr>
        <p:spPr>
          <a:xfrm>
            <a:off x="3697539" y="1821164"/>
            <a:ext cx="1887696" cy="369332"/>
          </a:xfrm>
          <a:prstGeom prst="rect">
            <a:avLst/>
          </a:prstGeom>
        </p:spPr>
        <p:txBody>
          <a:bodyPr wrap="none">
            <a:spAutoFit/>
          </a:bodyPr>
          <a:lstStyle/>
          <a:p>
            <a:pPr marL="137166" defTabSz="457181" fontAlgn="base">
              <a:spcBef>
                <a:spcPct val="0"/>
              </a:spcBef>
              <a:spcAft>
                <a:spcPct val="0"/>
              </a:spcAft>
              <a:buClr>
                <a:srgbClr val="000000"/>
              </a:buClr>
              <a:buSzPct val="100000"/>
            </a:pPr>
            <a:r>
              <a:rPr lang="en-GB" b="1" dirty="0" err="1">
                <a:solidFill>
                  <a:srgbClr val="FFFFFF"/>
                </a:solidFill>
              </a:rPr>
              <a:t>Audix</a:t>
            </a:r>
            <a:r>
              <a:rPr lang="en-GB" b="1" dirty="0">
                <a:solidFill>
                  <a:srgbClr val="FFFFFF"/>
                </a:solidFill>
              </a:rPr>
              <a:t> </a:t>
            </a:r>
            <a:r>
              <a:rPr lang="en-GB" b="1" dirty="0" err="1">
                <a:solidFill>
                  <a:srgbClr val="FFFFFF"/>
                </a:solidFill>
              </a:rPr>
              <a:t>Hangup</a:t>
            </a:r>
            <a:endParaRPr lang="en-GB" b="1" dirty="0">
              <a:solidFill>
                <a:srgbClr val="FFFFFF"/>
              </a:solidFill>
            </a:endParaRPr>
          </a:p>
        </p:txBody>
      </p:sp>
    </p:spTree>
    <p:extLst>
      <p:ext uri="{BB962C8B-B14F-4D97-AF65-F5344CB8AC3E}">
        <p14:creationId xmlns:p14="http://schemas.microsoft.com/office/powerpoint/2010/main" val="2872988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IVR Scheme EB</a:t>
            </a:r>
            <a:endParaRPr lang="en-US" dirty="0"/>
          </a:p>
        </p:txBody>
      </p:sp>
      <p:sp>
        <p:nvSpPr>
          <p:cNvPr id="3" name="Slide Number Placeholder 2"/>
          <p:cNvSpPr>
            <a:spLocks noGrp="1"/>
          </p:cNvSpPr>
          <p:nvPr>
            <p:ph type="sldNum" sz="quarter" idx="4"/>
          </p:nvPr>
        </p:nvSpPr>
        <p:spPr/>
        <p:txBody>
          <a:bodyPr/>
          <a:lstStyle/>
          <a:p>
            <a:fld id="{3945D0FD-48F1-4D72-80C5-FFB60B92A834}" type="slidenum">
              <a:rPr lang="en-US" smtClean="0"/>
              <a:pPr/>
              <a:t>9</a:t>
            </a:fld>
            <a:endParaRPr lang="en-US" dirty="0"/>
          </a:p>
        </p:txBody>
      </p:sp>
      <p:grpSp>
        <p:nvGrpSpPr>
          <p:cNvPr id="4" name="Social"/>
          <p:cNvGrpSpPr/>
          <p:nvPr/>
        </p:nvGrpSpPr>
        <p:grpSpPr>
          <a:xfrm>
            <a:off x="457200" y="955160"/>
            <a:ext cx="2306949" cy="3645659"/>
            <a:chOff x="8584628" y="1524001"/>
            <a:chExt cx="3075131" cy="1892623"/>
          </a:xfrm>
        </p:grpSpPr>
        <p:sp>
          <p:nvSpPr>
            <p:cNvPr id="5" name="Round Same Side Corner Rectangle 4"/>
            <p:cNvSpPr/>
            <p:nvPr/>
          </p:nvSpPr>
          <p:spPr>
            <a:xfrm flipH="1">
              <a:off x="8584628" y="1524001"/>
              <a:ext cx="3072385" cy="1892623"/>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4" tIns="1044000" rIns="91364" bIns="0" rtlCol="0" anchor="t"/>
            <a:lstStyle/>
            <a:p>
              <a:pPr marL="137166" defTabSz="457181" fontAlgn="base">
                <a:spcBef>
                  <a:spcPct val="0"/>
                </a:spcBef>
                <a:spcAft>
                  <a:spcPct val="0"/>
                </a:spcAft>
                <a:buClr>
                  <a:srgbClr val="000000"/>
                </a:buClr>
                <a:buSzPct val="100000"/>
              </a:pPr>
              <a:endParaRPr lang="en-GB" b="1" dirty="0" smtClean="0">
                <a:solidFill>
                  <a:srgbClr val="FFFFFF"/>
                </a:solidFill>
              </a:endParaRPr>
            </a:p>
            <a:p>
              <a:pPr marL="137166" defTabSz="457181" fontAlgn="base">
                <a:spcBef>
                  <a:spcPct val="0"/>
                </a:spcBef>
                <a:spcAft>
                  <a:spcPct val="0"/>
                </a:spcAft>
                <a:buClr>
                  <a:srgbClr val="000000"/>
                </a:buClr>
                <a:buSzPct val="100000"/>
              </a:pPr>
              <a:r>
                <a:rPr lang="en-GB" b="1" dirty="0" smtClean="0">
                  <a:solidFill>
                    <a:srgbClr val="FFFFFF"/>
                  </a:solidFill>
                </a:rPr>
                <a:t>Call Presented in IVR EB</a:t>
              </a:r>
            </a:p>
            <a:p>
              <a:pPr marL="137166" defTabSz="457181" fontAlgn="base">
                <a:spcBef>
                  <a:spcPct val="0"/>
                </a:spcBef>
                <a:spcAft>
                  <a:spcPct val="0"/>
                </a:spcAft>
                <a:buClr>
                  <a:srgbClr val="000000"/>
                </a:buClr>
                <a:buSzPct val="100000"/>
              </a:pPr>
              <a:r>
                <a:rPr lang="en-GB" b="1" dirty="0" smtClean="0">
                  <a:solidFill>
                    <a:srgbClr val="FFFFFF"/>
                  </a:solidFill>
                </a:rPr>
                <a:t>-Go to EB</a:t>
              </a:r>
              <a:endParaRPr lang="en-GB" b="1" dirty="0">
                <a:solidFill>
                  <a:srgbClr val="FFFFFF"/>
                </a:solidFill>
              </a:endParaRPr>
            </a:p>
          </p:txBody>
        </p:sp>
        <p:sp>
          <p:nvSpPr>
            <p:cNvPr id="6" name="Round Same Side Corner Rectangle 5"/>
            <p:cNvSpPr/>
            <p:nvPr/>
          </p:nvSpPr>
          <p:spPr>
            <a:xfrm>
              <a:off x="8584628" y="1524001"/>
              <a:ext cx="3075131" cy="487779"/>
            </a:xfrm>
            <a:prstGeom prst="round2SameRect">
              <a:avLst>
                <a:gd name="adj1" fmla="val 0"/>
                <a:gd name="adj2" fmla="val 10182"/>
              </a:avLst>
            </a:prstGeom>
            <a:blipFill dpi="0" rotWithShape="1">
              <a:blip r:embed="rId2" cstate="print">
                <a:extLst>
                  <a:ext uri="{28A0092B-C50C-407E-A947-70E740481C1C}">
                    <a14:useLocalDpi xmlns:a14="http://schemas.microsoft.com/office/drawing/2010/main"/>
                  </a:ext>
                </a:extLst>
              </a:blip>
              <a:srcRect/>
              <a:stretch>
                <a:fillRect/>
              </a:stretch>
            </a:bli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1" fontAlgn="base">
                <a:spcBef>
                  <a:spcPct val="0"/>
                </a:spcBef>
                <a:spcAft>
                  <a:spcPct val="0"/>
                </a:spcAft>
                <a:buClr>
                  <a:srgbClr val="000000"/>
                </a:buClr>
                <a:buSzPct val="100000"/>
              </a:pPr>
              <a:endParaRPr lang="en-US" dirty="0" smtClean="0">
                <a:solidFill>
                  <a:srgbClr val="FFFFFF"/>
                </a:solidFill>
              </a:endParaRPr>
            </a:p>
          </p:txBody>
        </p:sp>
      </p:grpSp>
      <p:sp>
        <p:nvSpPr>
          <p:cNvPr id="7" name="Round Same Side Corner Rectangle 6"/>
          <p:cNvSpPr/>
          <p:nvPr/>
        </p:nvSpPr>
        <p:spPr>
          <a:xfrm flipH="1">
            <a:off x="6248400" y="3344910"/>
            <a:ext cx="2334445" cy="1284240"/>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r>
              <a:rPr lang="en-GB" b="1" dirty="0" smtClean="0">
                <a:solidFill>
                  <a:srgbClr val="FFFFFF"/>
                </a:solidFill>
              </a:rPr>
              <a:t>Employee </a:t>
            </a:r>
            <a:r>
              <a:rPr lang="en-GB" b="1" dirty="0" err="1" smtClean="0">
                <a:solidFill>
                  <a:srgbClr val="FFFFFF"/>
                </a:solidFill>
              </a:rPr>
              <a:t>Benef</a:t>
            </a:r>
            <a:endParaRPr lang="en-GB" b="1" dirty="0">
              <a:solidFill>
                <a:srgbClr val="FFFFFF"/>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3344910"/>
            <a:ext cx="2280879" cy="674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 Same Side Corner Rectangle 8"/>
          <p:cNvSpPr/>
          <p:nvPr/>
        </p:nvSpPr>
        <p:spPr>
          <a:xfrm flipH="1">
            <a:off x="3250790" y="1363710"/>
            <a:ext cx="2334445" cy="1284240"/>
          </a:xfrm>
          <a:prstGeom prst="round2SameRect">
            <a:avLst>
              <a:gd name="adj1" fmla="val 0"/>
              <a:gd name="adj2" fmla="val 5651"/>
            </a:avLst>
          </a:prstGeom>
          <a:solidFill>
            <a:schemeClr val="bg1">
              <a:lumMod val="85000"/>
            </a:schemeClr>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r>
              <a:rPr lang="en-GB" b="1" dirty="0" err="1" smtClean="0">
                <a:solidFill>
                  <a:srgbClr val="FFFFFF"/>
                </a:solidFill>
              </a:rPr>
              <a:t>Audix</a:t>
            </a:r>
            <a:r>
              <a:rPr lang="en-GB" b="1" dirty="0" smtClean="0">
                <a:solidFill>
                  <a:srgbClr val="FFFFFF"/>
                </a:solidFill>
              </a:rPr>
              <a:t> Success</a:t>
            </a:r>
            <a:r>
              <a:rPr lang="en-GB" sz="1100" b="1" dirty="0" smtClean="0">
                <a:solidFill>
                  <a:srgbClr val="FFFFFF"/>
                </a:solidFill>
              </a:rPr>
              <a:t> (NA)</a:t>
            </a:r>
            <a:endParaRPr lang="en-GB" b="1" dirty="0">
              <a:solidFill>
                <a:srgbClr val="FFFFFF"/>
              </a:solidFill>
            </a:endParaRPr>
          </a:p>
        </p:txBody>
      </p:sp>
      <p:sp>
        <p:nvSpPr>
          <p:cNvPr id="10" name="Round Same Side Corner Rectangle 9"/>
          <p:cNvSpPr/>
          <p:nvPr/>
        </p:nvSpPr>
        <p:spPr>
          <a:xfrm flipH="1">
            <a:off x="3581402" y="1107570"/>
            <a:ext cx="2057398" cy="1131829"/>
          </a:xfrm>
          <a:prstGeom prst="round2SameRect">
            <a:avLst>
              <a:gd name="adj1" fmla="val 0"/>
              <a:gd name="adj2" fmla="val 5651"/>
            </a:avLst>
          </a:prstGeom>
          <a:solidFill>
            <a:schemeClr val="bg1">
              <a:lumMod val="85000"/>
            </a:schemeClr>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endParaRPr lang="en-GB" b="1" dirty="0">
              <a:solidFill>
                <a:srgbClr val="FFFFFF"/>
              </a:solidFill>
            </a:endParaRPr>
          </a:p>
        </p:txBody>
      </p:sp>
      <p:sp>
        <p:nvSpPr>
          <p:cNvPr id="11" name="Round Same Side Corner Rectangle 10"/>
          <p:cNvSpPr/>
          <p:nvPr/>
        </p:nvSpPr>
        <p:spPr>
          <a:xfrm flipH="1">
            <a:off x="3304355" y="2876549"/>
            <a:ext cx="2334445" cy="1724269"/>
          </a:xfrm>
          <a:prstGeom prst="round2SameRect">
            <a:avLst>
              <a:gd name="adj1" fmla="val 0"/>
              <a:gd name="adj2" fmla="val 5651"/>
            </a:avLst>
          </a:prstGeom>
          <a:solidFill>
            <a:schemeClr val="accent1"/>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r>
              <a:rPr lang="en-GB" b="1" dirty="0" smtClean="0">
                <a:solidFill>
                  <a:srgbClr val="FFFFFF"/>
                </a:solidFill>
              </a:rPr>
              <a:t>Call Presented in Queue ( </a:t>
            </a:r>
            <a:r>
              <a:rPr lang="en-GB" sz="1600" b="1" dirty="0" smtClean="0">
                <a:solidFill>
                  <a:srgbClr val="FFFFFF"/>
                </a:solidFill>
              </a:rPr>
              <a:t>unlimited </a:t>
            </a:r>
            <a:r>
              <a:rPr lang="en-GB" b="1" dirty="0" smtClean="0">
                <a:solidFill>
                  <a:srgbClr val="FFFFFF"/>
                </a:solidFill>
              </a:rPr>
              <a:t>)</a:t>
            </a:r>
            <a:endParaRPr lang="en-GB" b="1" dirty="0">
              <a:solidFill>
                <a:srgbClr val="FFFFFF"/>
              </a:solidFill>
            </a:endParaRPr>
          </a:p>
        </p:txBody>
      </p:sp>
      <p:sp>
        <p:nvSpPr>
          <p:cNvPr id="15" name="Round Same Side Corner Rectangle 14"/>
          <p:cNvSpPr/>
          <p:nvPr/>
        </p:nvSpPr>
        <p:spPr>
          <a:xfrm flipH="1">
            <a:off x="6242049" y="2846668"/>
            <a:ext cx="2340795" cy="422690"/>
          </a:xfrm>
          <a:prstGeom prst="round2SameRect">
            <a:avLst>
              <a:gd name="adj1" fmla="val 0"/>
              <a:gd name="adj2" fmla="val 5651"/>
            </a:avLst>
          </a:prstGeom>
          <a:solidFill>
            <a:srgbClr val="FFC000"/>
          </a:solidFill>
          <a:ln w="12700">
            <a:solidFill>
              <a:schemeClr val="bg1"/>
            </a:solidFill>
            <a:miter lim="800000"/>
          </a:ln>
          <a:effectLst>
            <a:outerShdw blurRad="63500" dist="25400" dir="540000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360" tIns="1043956" rIns="91360" bIns="0" rtlCol="0" anchor="t"/>
          <a:lstStyle/>
          <a:p>
            <a:pPr marL="137166" defTabSz="457181" fontAlgn="base">
              <a:spcBef>
                <a:spcPct val="0"/>
              </a:spcBef>
              <a:spcAft>
                <a:spcPct val="0"/>
              </a:spcAft>
              <a:buClr>
                <a:srgbClr val="000000"/>
              </a:buClr>
              <a:buSzPct val="100000"/>
            </a:pPr>
            <a:endParaRPr lang="en-GB" b="1" dirty="0">
              <a:solidFill>
                <a:srgbClr val="FFFFFF"/>
              </a:solidFill>
            </a:endParaRPr>
          </a:p>
        </p:txBody>
      </p:sp>
      <p:sp>
        <p:nvSpPr>
          <p:cNvPr id="17" name="Rectangle 16"/>
          <p:cNvSpPr/>
          <p:nvPr/>
        </p:nvSpPr>
        <p:spPr>
          <a:xfrm>
            <a:off x="6324600" y="2870715"/>
            <a:ext cx="1592744" cy="369332"/>
          </a:xfrm>
          <a:prstGeom prst="rect">
            <a:avLst/>
          </a:prstGeom>
        </p:spPr>
        <p:txBody>
          <a:bodyPr wrap="none">
            <a:spAutoFit/>
          </a:bodyPr>
          <a:lstStyle/>
          <a:p>
            <a:pPr marL="137166" defTabSz="457181" fontAlgn="base">
              <a:spcBef>
                <a:spcPct val="0"/>
              </a:spcBef>
              <a:spcAft>
                <a:spcPct val="0"/>
              </a:spcAft>
              <a:buClr>
                <a:srgbClr val="000000"/>
              </a:buClr>
              <a:buSzPct val="100000"/>
            </a:pPr>
            <a:r>
              <a:rPr lang="en-GB" b="1" dirty="0" smtClean="0">
                <a:solidFill>
                  <a:srgbClr val="FFFFFF"/>
                </a:solidFill>
              </a:rPr>
              <a:t>Abandoned</a:t>
            </a:r>
            <a:endParaRPr lang="en-GB" b="1" dirty="0">
              <a:solidFill>
                <a:srgbClr val="FFFFFF"/>
              </a:solidFill>
            </a:endParaRPr>
          </a:p>
        </p:txBody>
      </p:sp>
      <p:sp>
        <p:nvSpPr>
          <p:cNvPr id="18" name="Rectangle 17"/>
          <p:cNvSpPr/>
          <p:nvPr/>
        </p:nvSpPr>
        <p:spPr>
          <a:xfrm>
            <a:off x="3461075" y="1821164"/>
            <a:ext cx="2330125" cy="369332"/>
          </a:xfrm>
          <a:prstGeom prst="rect">
            <a:avLst/>
          </a:prstGeom>
        </p:spPr>
        <p:txBody>
          <a:bodyPr wrap="none">
            <a:spAutoFit/>
          </a:bodyPr>
          <a:lstStyle/>
          <a:p>
            <a:pPr marL="137166" defTabSz="457181" fontAlgn="base">
              <a:spcBef>
                <a:spcPct val="0"/>
              </a:spcBef>
              <a:spcAft>
                <a:spcPct val="0"/>
              </a:spcAft>
              <a:buClr>
                <a:srgbClr val="000000"/>
              </a:buClr>
              <a:buSzPct val="100000"/>
            </a:pPr>
            <a:r>
              <a:rPr lang="en-GB" b="1" dirty="0" err="1">
                <a:solidFill>
                  <a:srgbClr val="FFFFFF"/>
                </a:solidFill>
              </a:rPr>
              <a:t>Audix</a:t>
            </a:r>
            <a:r>
              <a:rPr lang="en-GB" b="1" dirty="0">
                <a:solidFill>
                  <a:srgbClr val="FFFFFF"/>
                </a:solidFill>
              </a:rPr>
              <a:t> </a:t>
            </a:r>
            <a:r>
              <a:rPr lang="en-GB" b="1" dirty="0" err="1" smtClean="0">
                <a:solidFill>
                  <a:srgbClr val="FFFFFF"/>
                </a:solidFill>
              </a:rPr>
              <a:t>Hangup</a:t>
            </a:r>
            <a:r>
              <a:rPr lang="en-GB" b="1" dirty="0" smtClean="0">
                <a:solidFill>
                  <a:srgbClr val="FFFFFF"/>
                </a:solidFill>
              </a:rPr>
              <a:t> </a:t>
            </a:r>
            <a:r>
              <a:rPr lang="en-GB" sz="1100" b="1" dirty="0" smtClean="0">
                <a:solidFill>
                  <a:srgbClr val="FFFFFF"/>
                </a:solidFill>
              </a:rPr>
              <a:t>(NA)</a:t>
            </a:r>
            <a:endParaRPr lang="en-GB" sz="1100" b="1" dirty="0">
              <a:solidFill>
                <a:srgbClr val="FFFFFF"/>
              </a:solidFill>
            </a:endParaRPr>
          </a:p>
        </p:txBody>
      </p:sp>
    </p:spTree>
    <p:extLst>
      <p:ext uri="{BB962C8B-B14F-4D97-AF65-F5344CB8AC3E}">
        <p14:creationId xmlns:p14="http://schemas.microsoft.com/office/powerpoint/2010/main" val="11210582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5" grpId="0" animBg="1"/>
    </p:bldLst>
  </p:timing>
</p:sld>
</file>

<file path=ppt/theme/theme1.xml><?xml version="1.0" encoding="utf-8"?>
<a:theme xmlns:a="http://schemas.openxmlformats.org/drawingml/2006/main" name="Master layout">
  <a:themeElements>
    <a:clrScheme name="Cisco Live 2014">
      <a:dk1>
        <a:srgbClr val="000000"/>
      </a:dk1>
      <a:lt1>
        <a:srgbClr val="FFFFFF"/>
      </a:lt1>
      <a:dk2>
        <a:srgbClr val="9A9B9C"/>
      </a:dk2>
      <a:lt2>
        <a:srgbClr val="595959"/>
      </a:lt2>
      <a:accent1>
        <a:srgbClr val="016BA1"/>
      </a:accent1>
      <a:accent2>
        <a:srgbClr val="F37C20"/>
      </a:accent2>
      <a:accent3>
        <a:srgbClr val="6E3548"/>
      </a:accent3>
      <a:accent4>
        <a:srgbClr val="E44132"/>
      </a:accent4>
      <a:accent5>
        <a:srgbClr val="52A6C3"/>
      </a:accent5>
      <a:accent6>
        <a:srgbClr val="262749"/>
      </a:accent6>
      <a:hlink>
        <a:srgbClr val="F37C20"/>
      </a:hlink>
      <a:folHlink>
        <a:srgbClr val="6E3548"/>
      </a:folHlink>
    </a:clrScheme>
    <a:fontScheme name="Bullets-graphic element">
      <a:majorFont>
        <a:latin typeface="Arial"/>
        <a:ea typeface="Apple LiGothic Medium"/>
        <a:cs typeface="Apple LiGothic Medium"/>
      </a:majorFont>
      <a:minorFont>
        <a:latin typeface="Arial"/>
        <a:ea typeface="Apple LiGothic Medium"/>
        <a:cs typeface="Apple LiGothi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a:noFill/>
          <a:miter lim="800000"/>
          <a:headEnd type="none" w="med" len="med"/>
          <a:tailEnd type="none" w="med" len="med"/>
        </a:ln>
      </a:spPr>
      <a:bodyPr lIns="0" tIns="0" rIns="0" bIns="0" rtlCol="0" anchor="ctr"/>
      <a:lstStyle>
        <a:defPPr algn="ctr" defTabSz="514350">
          <a:defRPr sz="1400" dirty="0" err="1" smtClean="0">
            <a:solidFill>
              <a:schemeClr val="bg1"/>
            </a:solidFill>
            <a:ea typeface="Arial" pitchFamily="-107" charset="0"/>
            <a:cs typeface="Arial" pitchFamily="-107" charset="0"/>
            <a:sym typeface="Arial" pitchFamily="-107" charset="0"/>
          </a:defRPr>
        </a:defPPr>
      </a:lstStyle>
    </a:spDef>
    <a:lnDef>
      <a:spPr bwMode="auto">
        <a:solidFill>
          <a:srgbClr val="0183B7"/>
        </a:solidFill>
        <a:ln w="19050"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lnSpc>
            <a:spcPct val="90000"/>
          </a:lnSpc>
          <a:spcBef>
            <a:spcPts val="600"/>
          </a:spcBef>
          <a:defRPr sz="1600" dirty="0" err="1" smtClean="0">
            <a:solidFill>
              <a:srgbClr val="000000"/>
            </a:solidFill>
          </a:defRPr>
        </a:defPPr>
      </a:lstStyle>
    </a:txDef>
  </a:objectDefaults>
  <a:extraClrSchemeLst>
    <a:extraClrScheme>
      <a:clrScheme name="Bullets-graphic el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9961</TotalTime>
  <Words>1693</Words>
  <Application>Microsoft Macintosh PowerPoint</Application>
  <PresentationFormat>On-screen Show (16:9)</PresentationFormat>
  <Paragraphs>390</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Master layout</vt:lpstr>
      <vt:lpstr>Cisco Unified Contact Center Express 10.5(1)</vt:lpstr>
      <vt:lpstr>Agenda</vt:lpstr>
      <vt:lpstr>Unified Contact Center Express 10.5(1)  Feature Overview</vt:lpstr>
      <vt:lpstr>Cisco Customer Collaboration Platforms</vt:lpstr>
      <vt:lpstr>Cisco Unified Contact Center Express</vt:lpstr>
      <vt:lpstr>Unified Contact Center Express 10.5(1)  User Experience Enhancements</vt:lpstr>
      <vt:lpstr>Unified CCX 10.5 – What’s new</vt:lpstr>
      <vt:lpstr>IVR Scheme CC</vt:lpstr>
      <vt:lpstr>IVR Scheme EB</vt:lpstr>
      <vt:lpstr>Graphic Reporting Analysis</vt:lpstr>
      <vt:lpstr>Answered versus Abandoned (Mon)</vt:lpstr>
      <vt:lpstr>PowerPoint Presentation</vt:lpstr>
      <vt:lpstr>PowerPoint Presentation</vt:lpstr>
      <vt:lpstr>PowerPoint Presentation</vt:lpstr>
      <vt:lpstr>PowerPoint Presentation</vt:lpstr>
      <vt:lpstr>User Experience Enhancements</vt:lpstr>
      <vt:lpstr>Outbound Agents</vt:lpstr>
      <vt:lpstr>Outbound Agent</vt:lpstr>
      <vt:lpstr>PowerPoint Presentation</vt:lpstr>
      <vt:lpstr>Predictive &amp; Progressive Outbound Agent</vt:lpstr>
      <vt:lpstr>Campaign Management</vt:lpstr>
      <vt:lpstr>Web Chat Enhancements</vt:lpstr>
      <vt:lpstr>Web Chat Enhancements</vt:lpstr>
      <vt:lpstr>Live Data</vt:lpstr>
      <vt:lpstr>Finesse Enhancements </vt:lpstr>
      <vt:lpstr>Finesse Localization</vt:lpstr>
      <vt:lpstr>Finesse Gadget Container Enhancements</vt:lpstr>
      <vt:lpstr>Finesse &amp; CRM Connectors</vt:lpstr>
      <vt:lpstr>Unified Contact Center Express 10.5(1)  Deployment Simplification</vt:lpstr>
      <vt:lpstr>Simplification</vt:lpstr>
      <vt:lpstr>Cisco Prime Collaboration Deployment and Assurance </vt:lpstr>
      <vt:lpstr>Unified CCX : E.164 with Finesse</vt:lpstr>
      <vt:lpstr>Unified Contact Center Express 10.5(1)  Extended Value - Workforce Optimization 10.5</vt:lpstr>
      <vt:lpstr>Extend the Value</vt:lpstr>
      <vt:lpstr>IPv6 Support</vt:lpstr>
      <vt:lpstr>Workforce Management 10.5</vt:lpstr>
      <vt:lpstr>Quality Management 10.5</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Live 2014</dc:title>
  <dc:creator>DDM</dc:creator>
  <cp:lastModifiedBy>MacBook</cp:lastModifiedBy>
  <cp:revision>310</cp:revision>
  <cp:lastPrinted>2014-01-17T00:50:53Z</cp:lastPrinted>
  <dcterms:created xsi:type="dcterms:W3CDTF">2013-12-15T19:08:49Z</dcterms:created>
  <dcterms:modified xsi:type="dcterms:W3CDTF">2018-03-11T03:02:03Z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versly.content.uuid">
    <vt:lpwstr>deb98355-00c1-4927-b244-0bc528b8a601</vt:lpwstr>
  </property>
  <property fmtid="{D5CDD505-2E9C-101B-9397-08002B2CF9AE}" pid="3" name="com.versly.space.uuid">
    <vt:lpwstr>deb98355-00c1-4927-b244-0bc528b8a601</vt:lpwstr>
  </property>
  <property fmtid="{D5CDD505-2E9C-101B-9397-08002B2CF9AE}" pid="4" name="com.versly.content.version">
    <vt:lpwstr>1</vt:lpwstr>
  </property>
  <property fmtid="{D5CDD505-2E9C-101B-9397-08002B2CF9AE}" pid="5" name="assetId">
    <vt:lpwstr>595300135</vt:lpwstr>
  </property>
  <property fmtid="{D5CDD505-2E9C-101B-9397-08002B2CF9AE}" pid="6" name="repositoryId">
    <vt:lpwstr>956106321</vt:lpwstr>
  </property>
</Properties>
</file>